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09" r:id="rId6"/>
    <p:sldMasterId id="2147483721" r:id="rId7"/>
    <p:sldMasterId id="2147483733" r:id="rId8"/>
    <p:sldMasterId id="2147483745" r:id="rId9"/>
    <p:sldMasterId id="2147483757" r:id="rId10"/>
    <p:sldMasterId id="2147483769" r:id="rId11"/>
  </p:sldMasterIdLst>
  <p:sldIdLst>
    <p:sldId id="298" r:id="rId12"/>
    <p:sldId id="304" r:id="rId13"/>
    <p:sldId id="306" r:id="rId14"/>
    <p:sldId id="299" r:id="rId15"/>
    <p:sldId id="312" r:id="rId16"/>
    <p:sldId id="305" r:id="rId17"/>
    <p:sldId id="307" r:id="rId18"/>
    <p:sldId id="309" r:id="rId19"/>
    <p:sldId id="310" r:id="rId20"/>
    <p:sldId id="311" r:id="rId21"/>
    <p:sldId id="257" r:id="rId22"/>
    <p:sldId id="258" r:id="rId23"/>
    <p:sldId id="259" r:id="rId24"/>
    <p:sldId id="260" r:id="rId25"/>
    <p:sldId id="261" r:id="rId26"/>
    <p:sldId id="262" r:id="rId27"/>
    <p:sldId id="303" r:id="rId28"/>
    <p:sldId id="263" r:id="rId29"/>
    <p:sldId id="264" r:id="rId30"/>
    <p:sldId id="265" r:id="rId31"/>
    <p:sldId id="266" r:id="rId32"/>
    <p:sldId id="267" r:id="rId33"/>
    <p:sldId id="296" r:id="rId34"/>
    <p:sldId id="271" r:id="rId35"/>
    <p:sldId id="313" r:id="rId36"/>
    <p:sldId id="269" r:id="rId37"/>
    <p:sldId id="270" r:id="rId38"/>
    <p:sldId id="272" r:id="rId39"/>
    <p:sldId id="273" r:id="rId40"/>
    <p:sldId id="274" r:id="rId41"/>
    <p:sldId id="275" r:id="rId42"/>
    <p:sldId id="276" r:id="rId43"/>
    <p:sldId id="286" r:id="rId44"/>
    <p:sldId id="277" r:id="rId45"/>
    <p:sldId id="278" r:id="rId46"/>
    <p:sldId id="281" r:id="rId47"/>
    <p:sldId id="285" r:id="rId48"/>
    <p:sldId id="279" r:id="rId49"/>
    <p:sldId id="280" r:id="rId50"/>
    <p:sldId id="301" r:id="rId51"/>
    <p:sldId id="282" r:id="rId52"/>
    <p:sldId id="283" r:id="rId53"/>
    <p:sldId id="284" r:id="rId54"/>
    <p:sldId id="287" r:id="rId55"/>
    <p:sldId id="288" r:id="rId56"/>
    <p:sldId id="289" r:id="rId57"/>
    <p:sldId id="290" r:id="rId58"/>
    <p:sldId id="302" r:id="rId59"/>
    <p:sldId id="29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789" autoAdjust="0"/>
    <p:restoredTop sz="94660"/>
  </p:normalViewPr>
  <p:slideViewPr>
    <p:cSldViewPr>
      <p:cViewPr varScale="1">
        <p:scale>
          <a:sx n="65" d="100"/>
          <a:sy n="65" d="100"/>
        </p:scale>
        <p:origin x="-1028" y="-30"/>
      </p:cViewPr>
      <p:guideLst>
        <p:guide orient="horz" pos="2160"/>
        <p:guide pos="2880"/>
      </p:guideLst>
    </p:cSldViewPr>
  </p:slideViewPr>
  <p:notesTextViewPr>
    <p:cViewPr>
      <p:scale>
        <a:sx n="1" d="1"/>
        <a:sy n="1" d="1"/>
      </p:scale>
      <p:origin x="0" y="0"/>
    </p:cViewPr>
  </p:notesTextViewPr>
  <p:sorterViewPr>
    <p:cViewPr>
      <p:scale>
        <a:sx n="100" d="100"/>
        <a:sy n="100" d="100"/>
      </p:scale>
      <p:origin x="0" y="13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397208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1785618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85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14012426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20" name="Footer Placeholder 19"/>
          <p:cNvSpPr>
            <a:spLocks noGrp="1"/>
          </p:cNvSpPr>
          <p:nvPr>
            <p:ph type="ftr" sz="quarter" idx="11"/>
          </p:nvPr>
        </p:nvSpPr>
        <p:spPr/>
        <p:txBody>
          <a:bodyPr/>
          <a:lstStyle>
            <a:extLst/>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4736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42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09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94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70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27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305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10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1107127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45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34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14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032905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1689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9253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532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85772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664979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9832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687096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138914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984076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6737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794328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C27A64-3DB7-425C-A530-71CCBCA25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8198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61A06E-1F0E-4CB2-9323-3B491C791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8538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A75D9-7D0E-4B2C-9A2B-547EE0B2F0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763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36AF86-9017-44F1-A1CC-E58C4C1A7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0446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B3D6F6-E3F4-4779-9663-2B16ED756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351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3F6078-1CAF-410A-B153-F81CAAD0F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742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4106585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0DA168-FFC6-4857-988E-6B82C84441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4245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73F49E-4EFC-4FDD-B897-EA555AFFC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213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4F3734-C1AA-463C-A0F4-232BA95C76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8081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54348-B43B-47E2-97E7-2129A0A3E8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6866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78EE94-6895-4DCE-9DEF-04A0C584AC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154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P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AD9F7-57BD-4BAD-9E92-3088093165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245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03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9169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475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059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4D6DE94C-E1EA-49DB-8E0B-11291DE88A7D}" type="datetimeFigureOut">
              <a:rPr lang="en-SG" smtClean="0"/>
              <a:t>7/2/2018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2255443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1510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449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3868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8181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017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7909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4282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4D6DE94C-E1EA-49DB-8E0B-11291DE88A7D}" type="datetimeFigureOut">
              <a:rPr lang="en-SG" smtClean="0"/>
              <a:t>7/2/2018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1303005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6DE94C-E1EA-49DB-8E0B-11291DE88A7D}" type="datetimeFigureOut">
              <a:rPr lang="en-SG" smtClean="0"/>
              <a:t>7/2/2018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DE94C-E1EA-49DB-8E0B-11291DE88A7D}" type="datetimeFigureOut">
              <a:rPr lang="en-SG" smtClean="0"/>
              <a:t>7/2/2018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6DE94C-E1EA-49DB-8E0B-11291DE88A7D}" type="datetimeFigureOut">
              <a:rPr lang="en-SG" smtClean="0"/>
              <a:t>7/2/2018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6DE94C-E1EA-49DB-8E0B-11291DE88A7D}" type="datetimeFigureOut">
              <a:rPr lang="en-SG" smtClean="0"/>
              <a:t>7/2/2018</a:t>
            </a:fld>
            <a:endParaRPr lang="en-SG"/>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SG"/>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66D34C4-DD62-4C11-B0D4-7079E3EA6CBC}" type="slidenum">
              <a:rPr lang="en-SG" smtClean="0"/>
              <a:t>‹#›</a:t>
            </a:fld>
            <a:endParaRPr lang="en-SG"/>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DE94C-E1EA-49DB-8E0B-11291DE88A7D}" type="datetimeFigureOut">
              <a:rPr lang="en-SG" smtClean="0"/>
              <a:t>7/2/2018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3284688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6DE94C-E1EA-49DB-8E0B-11291DE88A7D}" type="datetimeFigureOut">
              <a:rPr lang="en-SG" smtClean="0"/>
              <a:t>7/2/2018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DE94C-E1EA-49DB-8E0B-11291DE88A7D}" type="datetimeFigureOut">
              <a:rPr lang="en-SG" smtClean="0"/>
              <a:t>7/2/2018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DE94C-E1EA-49DB-8E0B-11291DE88A7D}" type="datetimeFigureOut">
              <a:rPr lang="en-SG" smtClean="0"/>
              <a:t>7/2/2018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SG"/>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DE94C-E1EA-49DB-8E0B-11291DE88A7D}" type="datetimeFigureOut">
              <a:rPr lang="en-SG" smtClean="0"/>
              <a:t>7/2/2018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66D34C4-DD62-4C11-B0D4-7079E3EA6CBC}" type="slidenum">
              <a:rPr lang="en-SG" smtClean="0"/>
              <a:t>‹#›</a:t>
            </a:fld>
            <a:endParaRPr lang="en-SG"/>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11232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15273163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2467348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627531367"/>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9939802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143524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601604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9970544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72739148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27822912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607989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01039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DE94C-E1EA-49DB-8E0B-11291DE88A7D}" type="datetimeFigureOut">
              <a:rPr lang="en-SG" smtClean="0"/>
              <a:t>7/2/2018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66D34C4-DD62-4C11-B0D4-7079E3EA6CBC}" type="slidenum">
              <a:rPr lang="en-SG" smtClean="0"/>
              <a:t>‹#›</a:t>
            </a:fld>
            <a:endParaRPr lang="en-SG"/>
          </a:p>
        </p:txBody>
      </p:sp>
    </p:spTree>
    <p:extLst>
      <p:ext uri="{BB962C8B-B14F-4D97-AF65-F5344CB8AC3E}">
        <p14:creationId xmlns:p14="http://schemas.microsoft.com/office/powerpoint/2010/main" val="3009324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74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8119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030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086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8033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8200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219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352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354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42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DE94C-E1EA-49DB-8E0B-11291DE88A7D}" type="datetimeFigureOut">
              <a:rPr lang="en-SG" smtClean="0"/>
              <a:t>7/2/2018</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D34C4-DD62-4C11-B0D4-7079E3EA6CBC}" type="slidenum">
              <a:rPr lang="en-SG" smtClean="0"/>
              <a:t>‹#›</a:t>
            </a:fld>
            <a:endParaRPr lang="en-SG"/>
          </a:p>
        </p:txBody>
      </p:sp>
    </p:spTree>
    <p:extLst>
      <p:ext uri="{BB962C8B-B14F-4D97-AF65-F5344CB8AC3E}">
        <p14:creationId xmlns:p14="http://schemas.microsoft.com/office/powerpoint/2010/main" val="889898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66D34C4-DD62-4C11-B0D4-7079E3EA6CBC}" type="slidenum">
              <a:rPr lang="en-SG" smtClean="0"/>
              <a:t>‹#›</a:t>
            </a:fld>
            <a:endParaRPr lang="en-SG"/>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SG"/>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D6DE94C-E1EA-49DB-8E0B-11291DE88A7D}" type="datetimeFigureOut">
              <a:rPr lang="en-SG" smtClean="0"/>
              <a:t>7/2/2018</a:t>
            </a:fld>
            <a:endParaRPr lang="en-SG"/>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D6DE94C-E1EA-49DB-8E0B-11291DE88A7D}" type="datetimeFigureOut">
              <a:rPr lang="en-SG" smtClean="0"/>
              <a:t>7/2/2018</a:t>
            </a:fld>
            <a:endParaRPr lang="en-S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S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66D34C4-DD62-4C11-B0D4-7079E3EA6CBC}" type="slidenum">
              <a:rPr lang="en-SG" smtClean="0"/>
              <a:t>‹#›</a:t>
            </a:fld>
            <a:endParaRPr lang="en-S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0F5A5-9E0D-4B0A-B7CE-769AE2D10767}"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53F6F-9965-4F64-A211-EFE1BE8BA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137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DE94C-E1EA-49DB-8E0B-11291DE88A7D}" type="datetimeFigureOut">
              <a:rPr lang="en-SG" smtClean="0">
                <a:solidFill>
                  <a:prstClr val="black">
                    <a:tint val="75000"/>
                  </a:prstClr>
                </a:solidFill>
              </a:rPr>
              <a:pPr/>
              <a:t>7/2/2018</a:t>
            </a:fld>
            <a:endParaRPr lang="en-S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D34C4-DD62-4C11-B0D4-7079E3EA6CBC}"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549028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B535EC2-A49C-489E-90BA-5A7A24BBDF2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71615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AACD6-2E93-4A03-9AA0-A6FADB4E358A}" type="datetimeFigureOut">
              <a:rPr lang="en-GB" smtClean="0">
                <a:solidFill>
                  <a:prstClr val="black">
                    <a:tint val="75000"/>
                  </a:prstClr>
                </a:solidFill>
              </a:rPr>
              <a:pPr/>
              <a:t>07/02/2018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E4954-5B87-4519-8C83-276AD30C2D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46211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D6DE94C-E1EA-49DB-8E0B-11291DE88A7D}" type="datetimeFigureOut">
              <a:rPr lang="en-SG" smtClean="0"/>
              <a:t>7/2/2018</a:t>
            </a:fld>
            <a:endParaRPr lang="en-SG"/>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SG"/>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66D34C4-DD62-4C11-B0D4-7079E3EA6CBC}" type="slidenum">
              <a:rPr lang="en-SG" smtClean="0"/>
              <a:t>‹#›</a:t>
            </a:fld>
            <a:endParaRPr lang="en-SG"/>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6DE94C-E1EA-49DB-8E0B-11291DE88A7D}" type="datetimeFigureOut">
              <a:rPr lang="en-SG" smtClean="0"/>
              <a:t>7/2/2018</a:t>
            </a:fld>
            <a:endParaRPr lang="en-SG"/>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SG"/>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66D34C4-DD62-4C11-B0D4-7079E3EA6CBC}"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A4C9125-832A-431D-A70A-60EA85890B9E}" type="datetimeFigureOut">
              <a:rPr lang="en-US" smtClean="0">
                <a:solidFill>
                  <a:srgbClr val="676A55">
                    <a:tint val="60000"/>
                    <a:satMod val="155000"/>
                  </a:srgbClr>
                </a:solidFill>
              </a:rPr>
              <a:pPr/>
              <a:t>2/7/2018</a:t>
            </a:fld>
            <a:endParaRPr lang="en-US">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2BD61DB-50B2-4937-AF48-54A43061CA65}" type="slidenum">
              <a:rPr lang="en-US" smtClean="0">
                <a:solidFill>
                  <a:srgbClr val="EAEBDE">
                    <a:shade val="90000"/>
                  </a:srgbClr>
                </a:solidFill>
              </a:rPr>
              <a:pPr/>
              <a:t>‹#›</a:t>
            </a:fld>
            <a:endParaRPr lang="en-US">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91827475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C9125-832A-431D-A70A-60EA85890B9E}"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D61DB-50B2-4937-AF48-54A43061CA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5886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2.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9552" y="1124744"/>
            <a:ext cx="8229600" cy="922114"/>
          </a:xfrm>
        </p:spPr>
        <p:txBody>
          <a:bodyPr/>
          <a:lstStyle/>
          <a:p>
            <a:pPr eaLnBrk="1" hangingPunct="1"/>
            <a:r>
              <a:rPr lang="en-US" sz="4000" dirty="0" smtClean="0">
                <a:solidFill>
                  <a:schemeClr val="tx1"/>
                </a:solidFill>
              </a:rPr>
              <a:t>Apostolic Planning</a:t>
            </a:r>
          </a:p>
        </p:txBody>
      </p:sp>
      <p:pic>
        <p:nvPicPr>
          <p:cNvPr id="6" name="Picture 6" descr="bd0666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2348880"/>
            <a:ext cx="358118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7704" y="5661248"/>
            <a:ext cx="5184576" cy="523220"/>
          </a:xfrm>
          <a:prstGeom prst="rect">
            <a:avLst/>
          </a:prstGeom>
          <a:noFill/>
        </p:spPr>
        <p:txBody>
          <a:bodyPr wrap="square" rtlCol="0">
            <a:spAutoFit/>
          </a:bodyPr>
          <a:lstStyle/>
          <a:p>
            <a:pPr algn="ctr"/>
            <a:r>
              <a:rPr lang="en-SG" sz="2800" dirty="0" smtClean="0"/>
              <a:t>A General Process</a:t>
            </a:r>
            <a:endParaRPr lang="en-SG" sz="2800" dirty="0"/>
          </a:p>
        </p:txBody>
      </p:sp>
    </p:spTree>
    <p:extLst>
      <p:ext uri="{BB962C8B-B14F-4D97-AF65-F5344CB8AC3E}">
        <p14:creationId xmlns:p14="http://schemas.microsoft.com/office/powerpoint/2010/main" val="429041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SG" dirty="0" smtClean="0"/>
              <a:t>A General Process for </a:t>
            </a:r>
            <a:br>
              <a:rPr lang="en-SG" dirty="0" smtClean="0"/>
            </a:br>
            <a:r>
              <a:rPr lang="en-SG" dirty="0" smtClean="0"/>
              <a:t>Apostolic Planning </a:t>
            </a:r>
            <a:endParaRPr lang="en-SG" dirty="0"/>
          </a:p>
        </p:txBody>
      </p:sp>
    </p:spTree>
    <p:extLst>
      <p:ext uri="{BB962C8B-B14F-4D97-AF65-F5344CB8AC3E}">
        <p14:creationId xmlns:p14="http://schemas.microsoft.com/office/powerpoint/2010/main" val="1848444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SG" dirty="0" smtClean="0"/>
              <a:t>1. </a:t>
            </a:r>
            <a:r>
              <a:rPr lang="en-SG" dirty="0" err="1" smtClean="0"/>
              <a:t>Examen</a:t>
            </a:r>
            <a:r>
              <a:rPr lang="en-SG" dirty="0" smtClean="0"/>
              <a:t> and Conversion</a:t>
            </a:r>
            <a:endParaRPr lang="en-SG" dirty="0"/>
          </a:p>
        </p:txBody>
      </p:sp>
      <p:sp>
        <p:nvSpPr>
          <p:cNvPr id="8" name="Content Placeholder 7"/>
          <p:cNvSpPr>
            <a:spLocks noGrp="1"/>
          </p:cNvSpPr>
          <p:nvPr>
            <p:ph idx="1"/>
          </p:nvPr>
        </p:nvSpPr>
        <p:spPr>
          <a:xfrm>
            <a:off x="4283968" y="1628800"/>
            <a:ext cx="4320480" cy="4525963"/>
          </a:xfrm>
        </p:spPr>
        <p:txBody>
          <a:bodyPr>
            <a:normAutofit lnSpcReduction="10000"/>
          </a:bodyPr>
          <a:lstStyle/>
          <a:p>
            <a:r>
              <a:rPr lang="en-SG" sz="2400" dirty="0" smtClean="0">
                <a:solidFill>
                  <a:srgbClr val="0070C0"/>
                </a:solidFill>
              </a:rPr>
              <a:t>Apostolic planning begins with </a:t>
            </a:r>
            <a:r>
              <a:rPr lang="en-SG" sz="2400" dirty="0" err="1" smtClean="0">
                <a:solidFill>
                  <a:srgbClr val="0070C0"/>
                </a:solidFill>
              </a:rPr>
              <a:t>examen</a:t>
            </a:r>
            <a:r>
              <a:rPr lang="en-SG" sz="2400" dirty="0" smtClean="0">
                <a:solidFill>
                  <a:srgbClr val="0070C0"/>
                </a:solidFill>
              </a:rPr>
              <a:t> and conversion</a:t>
            </a:r>
            <a:endParaRPr lang="en-SG" sz="2400" dirty="0">
              <a:solidFill>
                <a:srgbClr val="0070C0"/>
              </a:solidFill>
            </a:endParaRPr>
          </a:p>
          <a:p>
            <a:pPr lvl="1"/>
            <a:r>
              <a:rPr lang="en-SG" sz="2000" dirty="0" smtClean="0"/>
              <a:t>We ask for the grace to see ourselves as we really are</a:t>
            </a:r>
          </a:p>
          <a:p>
            <a:pPr lvl="1"/>
            <a:r>
              <a:rPr lang="en-SG" sz="2000" dirty="0" smtClean="0"/>
              <a:t>Be attentive to the present realities</a:t>
            </a:r>
          </a:p>
          <a:p>
            <a:pPr lvl="1">
              <a:spcBef>
                <a:spcPts val="1200"/>
              </a:spcBef>
            </a:pPr>
            <a:r>
              <a:rPr lang="en-SG" sz="2000" dirty="0" smtClean="0"/>
              <a:t>In what ways are we being faithful? In what ways are we lacking in fidelity to our life and mission?</a:t>
            </a:r>
          </a:p>
          <a:p>
            <a:pPr lvl="1">
              <a:spcBef>
                <a:spcPts val="1200"/>
              </a:spcBef>
            </a:pPr>
            <a:r>
              <a:rPr lang="en-SG" sz="2000" dirty="0" smtClean="0"/>
              <a:t>We ask for the grace of inner freedom, insight, and genuine conversion; to be filled with the love of God; to seek healing</a:t>
            </a:r>
            <a:endParaRPr lang="en-SG"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3384376" cy="454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3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SG" dirty="0" smtClean="0"/>
              <a:t>1. </a:t>
            </a:r>
            <a:r>
              <a:rPr lang="en-SG" dirty="0" err="1" smtClean="0"/>
              <a:t>Examen</a:t>
            </a:r>
            <a:r>
              <a:rPr lang="en-SG" dirty="0" smtClean="0"/>
              <a:t> and Conversion</a:t>
            </a:r>
            <a:endParaRPr lang="en-SG" dirty="0"/>
          </a:p>
        </p:txBody>
      </p:sp>
      <p:sp>
        <p:nvSpPr>
          <p:cNvPr id="8" name="Content Placeholder 7"/>
          <p:cNvSpPr>
            <a:spLocks noGrp="1"/>
          </p:cNvSpPr>
          <p:nvPr>
            <p:ph idx="1"/>
          </p:nvPr>
        </p:nvSpPr>
        <p:spPr>
          <a:xfrm>
            <a:off x="4211960" y="1412776"/>
            <a:ext cx="4680520" cy="4525963"/>
          </a:xfrm>
        </p:spPr>
        <p:txBody>
          <a:bodyPr>
            <a:noAutofit/>
          </a:bodyPr>
          <a:lstStyle/>
          <a:p>
            <a:r>
              <a:rPr lang="en-SG" sz="2400" dirty="0" smtClean="0"/>
              <a:t>Some ways to do this:</a:t>
            </a:r>
            <a:endParaRPr lang="en-SG" sz="2400" dirty="0"/>
          </a:p>
          <a:p>
            <a:pPr lvl="1">
              <a:spcBef>
                <a:spcPts val="600"/>
              </a:spcBef>
            </a:pPr>
            <a:r>
              <a:rPr lang="en-SG" sz="1800" b="1" dirty="0" smtClean="0"/>
              <a:t>Province: </a:t>
            </a:r>
          </a:p>
          <a:p>
            <a:pPr lvl="2">
              <a:spcBef>
                <a:spcPts val="0"/>
              </a:spcBef>
            </a:pPr>
            <a:r>
              <a:rPr lang="en-SG" sz="1800" dirty="0" smtClean="0"/>
              <a:t>Annual Retreat; Province Assembly</a:t>
            </a:r>
          </a:p>
          <a:p>
            <a:pPr lvl="1">
              <a:spcBef>
                <a:spcPts val="0"/>
              </a:spcBef>
            </a:pPr>
            <a:r>
              <a:rPr lang="en-SG" sz="1800" b="1" dirty="0" smtClean="0"/>
              <a:t>Communities and institutions: </a:t>
            </a:r>
          </a:p>
          <a:p>
            <a:pPr lvl="2">
              <a:spcBef>
                <a:spcPts val="0"/>
              </a:spcBef>
            </a:pPr>
            <a:r>
              <a:rPr lang="en-SG" sz="1800" dirty="0" smtClean="0"/>
              <a:t>Organize a series of special days of recollection; Retreat</a:t>
            </a:r>
          </a:p>
          <a:p>
            <a:pPr lvl="1">
              <a:spcBef>
                <a:spcPts val="0"/>
              </a:spcBef>
            </a:pPr>
            <a:r>
              <a:rPr lang="en-SG" sz="1800" b="1" dirty="0" smtClean="0"/>
              <a:t>Individual:</a:t>
            </a:r>
          </a:p>
          <a:p>
            <a:pPr lvl="2">
              <a:spcBef>
                <a:spcPts val="0"/>
              </a:spcBef>
            </a:pPr>
            <a:r>
              <a:rPr lang="en-SG" sz="1800" dirty="0" smtClean="0"/>
              <a:t>Guided prayer</a:t>
            </a:r>
          </a:p>
          <a:p>
            <a:pPr lvl="1">
              <a:spcBef>
                <a:spcPts val="600"/>
              </a:spcBef>
              <a:buFont typeface="Wingdings" panose="05000000000000000000" pitchFamily="2" charset="2"/>
              <a:buChar char="v"/>
            </a:pPr>
            <a:r>
              <a:rPr lang="en-SG" sz="1800" dirty="0" smtClean="0">
                <a:solidFill>
                  <a:schemeClr val="accent6">
                    <a:lumMod val="50000"/>
                  </a:schemeClr>
                </a:solidFill>
              </a:rPr>
              <a:t>Inclusive - Jesuits, lay collaborators, major partners</a:t>
            </a:r>
          </a:p>
          <a:p>
            <a:pPr lvl="1">
              <a:spcBef>
                <a:spcPts val="600"/>
              </a:spcBef>
              <a:buFont typeface="Wingdings" panose="05000000000000000000" pitchFamily="2" charset="2"/>
              <a:buChar char="v"/>
            </a:pPr>
            <a:r>
              <a:rPr lang="en-SG" sz="1800" dirty="0" smtClean="0">
                <a:solidFill>
                  <a:schemeClr val="accent6">
                    <a:lumMod val="50000"/>
                  </a:schemeClr>
                </a:solidFill>
              </a:rPr>
              <a:t>Prayerful and spiritual reflection</a:t>
            </a:r>
          </a:p>
          <a:p>
            <a:pPr lvl="1">
              <a:spcBef>
                <a:spcPts val="600"/>
              </a:spcBef>
              <a:buFont typeface="Wingdings" panose="05000000000000000000" pitchFamily="2" charset="2"/>
              <a:buChar char="v"/>
            </a:pPr>
            <a:r>
              <a:rPr lang="en-SG" sz="1800" dirty="0" smtClean="0">
                <a:solidFill>
                  <a:schemeClr val="accent6">
                    <a:lumMod val="50000"/>
                  </a:schemeClr>
                </a:solidFill>
              </a:rPr>
              <a:t>Adequate time (</a:t>
            </a:r>
            <a:r>
              <a:rPr lang="en-SG" sz="1800" dirty="0" err="1" smtClean="0">
                <a:solidFill>
                  <a:schemeClr val="accent6">
                    <a:lumMod val="50000"/>
                  </a:schemeClr>
                </a:solidFill>
              </a:rPr>
              <a:t>eg</a:t>
            </a:r>
            <a:r>
              <a:rPr lang="en-SG" sz="1800" dirty="0" smtClean="0">
                <a:solidFill>
                  <a:schemeClr val="accent6">
                    <a:lumMod val="50000"/>
                  </a:schemeClr>
                </a:solidFill>
              </a:rPr>
              <a:t>. Prayer and reflection over 1-3 months)</a:t>
            </a:r>
            <a:endParaRPr lang="en-SG" sz="1800" dirty="0">
              <a:solidFill>
                <a:schemeClr val="accent6">
                  <a:lumMod val="50000"/>
                </a:schemeClr>
              </a:solidFill>
            </a:endParaRPr>
          </a:p>
          <a:p>
            <a:pPr lvl="1">
              <a:spcBef>
                <a:spcPts val="600"/>
              </a:spcBef>
              <a:buFont typeface="Wingdings" panose="05000000000000000000" pitchFamily="2" charset="2"/>
              <a:buChar char="v"/>
            </a:pPr>
            <a:r>
              <a:rPr lang="en-SG" sz="1800" dirty="0" smtClean="0">
                <a:solidFill>
                  <a:schemeClr val="accent6">
                    <a:lumMod val="50000"/>
                  </a:schemeClr>
                </a:solidFill>
              </a:rPr>
              <a:t>Resources for </a:t>
            </a:r>
            <a:r>
              <a:rPr lang="en-SG" sz="1800" dirty="0" err="1" smtClean="0">
                <a:solidFill>
                  <a:schemeClr val="accent6">
                    <a:lumMod val="50000"/>
                  </a:schemeClr>
                </a:solidFill>
              </a:rPr>
              <a:t>examen</a:t>
            </a:r>
            <a:r>
              <a:rPr lang="en-SG" sz="1800" dirty="0" smtClean="0">
                <a:solidFill>
                  <a:schemeClr val="accent6">
                    <a:lumMod val="50000"/>
                  </a:schemeClr>
                </a:solidFill>
              </a:rPr>
              <a:t>: Documents from GCs, Constitution and Complementary Norms, Letters from Fr Gen, </a:t>
            </a:r>
            <a:r>
              <a:rPr lang="en-SG" sz="1800" dirty="0" err="1" smtClean="0">
                <a:solidFill>
                  <a:schemeClr val="accent6">
                    <a:lumMod val="50000"/>
                  </a:schemeClr>
                </a:solidFill>
              </a:rPr>
              <a:t>etc</a:t>
            </a:r>
            <a:endParaRPr lang="en-SG" sz="1800" dirty="0" smtClean="0">
              <a:solidFill>
                <a:schemeClr val="accent6">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3384376" cy="454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10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SG" dirty="0" smtClean="0"/>
              <a:t>2. Gratitude</a:t>
            </a:r>
            <a:endParaRPr lang="en-SG" dirty="0"/>
          </a:p>
        </p:txBody>
      </p:sp>
      <p:sp>
        <p:nvSpPr>
          <p:cNvPr id="8" name="Content Placeholder 7"/>
          <p:cNvSpPr>
            <a:spLocks noGrp="1"/>
          </p:cNvSpPr>
          <p:nvPr>
            <p:ph idx="1"/>
          </p:nvPr>
        </p:nvSpPr>
        <p:spPr>
          <a:xfrm>
            <a:off x="4283968" y="1628800"/>
            <a:ext cx="4464496" cy="4896544"/>
          </a:xfrm>
        </p:spPr>
        <p:txBody>
          <a:bodyPr>
            <a:normAutofit fontScale="77500" lnSpcReduction="20000"/>
          </a:bodyPr>
          <a:lstStyle/>
          <a:p>
            <a:r>
              <a:rPr lang="en-SG" sz="2800" dirty="0" smtClean="0">
                <a:solidFill>
                  <a:srgbClr val="0070C0"/>
                </a:solidFill>
              </a:rPr>
              <a:t>Before we plan for the future, we need to appreciate the past</a:t>
            </a:r>
          </a:p>
          <a:p>
            <a:pPr lvl="1"/>
            <a:r>
              <a:rPr lang="en-SG" sz="2300" dirty="0" smtClean="0"/>
              <a:t>Recall the history (or recent history) of the province or institution</a:t>
            </a:r>
          </a:p>
          <a:p>
            <a:pPr lvl="1">
              <a:spcBef>
                <a:spcPts val="600"/>
              </a:spcBef>
            </a:pPr>
            <a:r>
              <a:rPr lang="en-SG" sz="2300" dirty="0" smtClean="0"/>
              <a:t>What were the milestones? </a:t>
            </a:r>
          </a:p>
          <a:p>
            <a:pPr lvl="1">
              <a:spcBef>
                <a:spcPts val="600"/>
              </a:spcBef>
            </a:pPr>
            <a:r>
              <a:rPr lang="en-SG" sz="2300" dirty="0" smtClean="0"/>
              <a:t>What were the significant times of consolations and desolations? What were the major turning points?</a:t>
            </a:r>
          </a:p>
          <a:p>
            <a:pPr lvl="1">
              <a:spcBef>
                <a:spcPts val="600"/>
              </a:spcBef>
            </a:pPr>
            <a:r>
              <a:rPr lang="en-SG" sz="2300" dirty="0" smtClean="0"/>
              <a:t>How has God been present? What are we grateful for?</a:t>
            </a:r>
          </a:p>
          <a:p>
            <a:pPr>
              <a:spcBef>
                <a:spcPts val="1200"/>
              </a:spcBef>
            </a:pPr>
            <a:r>
              <a:rPr lang="en-SG" sz="2600" dirty="0" smtClean="0"/>
              <a:t>Appreciating the past helps us to:</a:t>
            </a:r>
          </a:p>
          <a:p>
            <a:pPr lvl="1">
              <a:spcBef>
                <a:spcPts val="600"/>
              </a:spcBef>
            </a:pPr>
            <a:r>
              <a:rPr lang="en-SG" sz="2300" dirty="0" smtClean="0"/>
              <a:t>Renew our confidence in God’s fidelity</a:t>
            </a:r>
          </a:p>
          <a:p>
            <a:pPr lvl="1">
              <a:spcBef>
                <a:spcPts val="600"/>
              </a:spcBef>
            </a:pPr>
            <a:r>
              <a:rPr lang="en-SG" sz="2300" dirty="0" smtClean="0"/>
              <a:t>Regain a sense of our roots</a:t>
            </a:r>
          </a:p>
          <a:p>
            <a:pPr lvl="1">
              <a:spcBef>
                <a:spcPts val="600"/>
              </a:spcBef>
            </a:pPr>
            <a:r>
              <a:rPr lang="en-SG" sz="2300" dirty="0" smtClean="0"/>
              <a:t>Let go and be more open to moving forward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456384"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19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SG" dirty="0" smtClean="0"/>
              <a:t>2. Gratitude</a:t>
            </a:r>
            <a:endParaRPr lang="en-SG" dirty="0"/>
          </a:p>
        </p:txBody>
      </p:sp>
      <p:sp>
        <p:nvSpPr>
          <p:cNvPr id="8" name="Content Placeholder 7"/>
          <p:cNvSpPr>
            <a:spLocks noGrp="1"/>
          </p:cNvSpPr>
          <p:nvPr>
            <p:ph idx="1"/>
          </p:nvPr>
        </p:nvSpPr>
        <p:spPr>
          <a:xfrm>
            <a:off x="4283968" y="1628800"/>
            <a:ext cx="4464496" cy="4525963"/>
          </a:xfrm>
        </p:spPr>
        <p:txBody>
          <a:bodyPr>
            <a:normAutofit lnSpcReduction="10000"/>
          </a:bodyPr>
          <a:lstStyle/>
          <a:p>
            <a:r>
              <a:rPr lang="en-SG" sz="2400" dirty="0" smtClean="0"/>
              <a:t>Some ways to do this:</a:t>
            </a:r>
          </a:p>
          <a:p>
            <a:pPr lvl="1"/>
            <a:r>
              <a:rPr lang="en-SG" sz="2000" dirty="0" smtClean="0"/>
              <a:t>Can be combined with Step 1</a:t>
            </a:r>
          </a:p>
          <a:p>
            <a:pPr lvl="1">
              <a:spcBef>
                <a:spcPts val="1200"/>
              </a:spcBef>
            </a:pPr>
            <a:r>
              <a:rPr lang="en-SG" sz="2000" dirty="0" smtClean="0"/>
              <a:t>Alternatively, make use of:</a:t>
            </a:r>
          </a:p>
          <a:p>
            <a:pPr lvl="2">
              <a:spcBef>
                <a:spcPts val="600"/>
              </a:spcBef>
            </a:pPr>
            <a:r>
              <a:rPr lang="en-SG" sz="1900" dirty="0" smtClean="0"/>
              <a:t>Community meetings</a:t>
            </a:r>
          </a:p>
          <a:p>
            <a:pPr lvl="2">
              <a:spcBef>
                <a:spcPts val="600"/>
              </a:spcBef>
            </a:pPr>
            <a:r>
              <a:rPr lang="en-SG" sz="1900" dirty="0" smtClean="0"/>
              <a:t>Institutional gatherings</a:t>
            </a:r>
          </a:p>
          <a:p>
            <a:pPr lvl="1">
              <a:spcBef>
                <a:spcPts val="1200"/>
              </a:spcBef>
            </a:pPr>
            <a:r>
              <a:rPr lang="en-SG" sz="2000" dirty="0" smtClean="0"/>
              <a:t>Organize a day of recollection</a:t>
            </a:r>
          </a:p>
          <a:p>
            <a:pPr lvl="1">
              <a:spcBef>
                <a:spcPts val="1200"/>
              </a:spcBef>
            </a:pPr>
            <a:r>
              <a:rPr lang="en-SG" sz="2000" dirty="0" smtClean="0"/>
              <a:t>Resources: Materials on history of the province or institution, photo gallery, stories from senior members, personal sharing by all members</a:t>
            </a:r>
          </a:p>
          <a:p>
            <a:pPr lvl="1">
              <a:spcBef>
                <a:spcPts val="1200"/>
              </a:spcBef>
            </a:pPr>
            <a:r>
              <a:rPr lang="en-SG" sz="2000" dirty="0" smtClean="0"/>
              <a:t>Spiritual conversation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456384"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55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3. Understanding the Mission</a:t>
            </a:r>
            <a:endParaRPr lang="en-SG" sz="3600" dirty="0"/>
          </a:p>
        </p:txBody>
      </p:sp>
      <p:sp>
        <p:nvSpPr>
          <p:cNvPr id="8" name="Content Placeholder 7"/>
          <p:cNvSpPr>
            <a:spLocks noGrp="1"/>
          </p:cNvSpPr>
          <p:nvPr>
            <p:ph idx="1"/>
          </p:nvPr>
        </p:nvSpPr>
        <p:spPr>
          <a:xfrm>
            <a:off x="3707904" y="1484784"/>
            <a:ext cx="4968552" cy="4968552"/>
          </a:xfrm>
        </p:spPr>
        <p:txBody>
          <a:bodyPr>
            <a:normAutofit fontScale="85000" lnSpcReduction="10000"/>
          </a:bodyPr>
          <a:lstStyle/>
          <a:p>
            <a:r>
              <a:rPr lang="en-SG" sz="2800" dirty="0" smtClean="0">
                <a:solidFill>
                  <a:srgbClr val="0070C0"/>
                </a:solidFill>
              </a:rPr>
              <a:t>The compass for apostolic planning is the mission of the organization</a:t>
            </a:r>
          </a:p>
          <a:p>
            <a:pPr lvl="1"/>
            <a:r>
              <a:rPr lang="en-SG" sz="2000" dirty="0" smtClean="0"/>
              <a:t>Firstly, the mission of Christ: What is it? What is it </a:t>
            </a:r>
            <a:r>
              <a:rPr lang="en-SG" sz="2000" i="1" dirty="0" smtClean="0"/>
              <a:t>not</a:t>
            </a:r>
            <a:r>
              <a:rPr lang="en-SG" sz="2000" dirty="0" smtClean="0"/>
              <a:t>?</a:t>
            </a:r>
          </a:p>
          <a:p>
            <a:pPr lvl="1"/>
            <a:r>
              <a:rPr lang="en-SG" sz="2000" dirty="0" smtClean="0"/>
              <a:t>Secondly, what is the essence of our </a:t>
            </a:r>
            <a:r>
              <a:rPr lang="en-SG" sz="2000" i="1" dirty="0" smtClean="0"/>
              <a:t>type</a:t>
            </a:r>
            <a:r>
              <a:rPr lang="en-SG" sz="2000" dirty="0" smtClean="0"/>
              <a:t> of organization (i.e. a religious congregation, a Catholic school, </a:t>
            </a:r>
            <a:r>
              <a:rPr lang="en-SG" sz="2000" dirty="0" err="1" smtClean="0"/>
              <a:t>etc</a:t>
            </a:r>
            <a:r>
              <a:rPr lang="en-SG" sz="2000" dirty="0" smtClean="0"/>
              <a:t>)? </a:t>
            </a:r>
          </a:p>
          <a:p>
            <a:pPr lvl="1"/>
            <a:r>
              <a:rPr lang="en-SG" sz="2000" dirty="0" smtClean="0"/>
              <a:t>Thirdly, what is the particular mission and charism of the Society of Jesus? </a:t>
            </a:r>
          </a:p>
          <a:p>
            <a:pPr lvl="1"/>
            <a:r>
              <a:rPr lang="en-SG" sz="2000" dirty="0" smtClean="0"/>
              <a:t>In our specific context, what visible signs would indicate that this mission is being well-lived?</a:t>
            </a:r>
          </a:p>
          <a:p>
            <a:pPr>
              <a:spcBef>
                <a:spcPts val="1200"/>
              </a:spcBef>
            </a:pPr>
            <a:r>
              <a:rPr lang="en-SG" sz="2400" dirty="0" smtClean="0"/>
              <a:t>Without the compass, there may be an imbalance of influence </a:t>
            </a:r>
            <a:r>
              <a:rPr lang="en-SG" sz="2400" dirty="0"/>
              <a:t>from </a:t>
            </a:r>
            <a:r>
              <a:rPr lang="en-SG" sz="2400" dirty="0" smtClean="0"/>
              <a:t>present routines, past achievements, pressing requests, pet projects or popular trends.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3456310" cy="345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49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3. Understanding the Mission</a:t>
            </a:r>
            <a:endParaRPr lang="en-SG" sz="3600" dirty="0"/>
          </a:p>
        </p:txBody>
      </p:sp>
      <p:sp>
        <p:nvSpPr>
          <p:cNvPr id="8" name="Content Placeholder 7"/>
          <p:cNvSpPr>
            <a:spLocks noGrp="1"/>
          </p:cNvSpPr>
          <p:nvPr>
            <p:ph idx="1"/>
          </p:nvPr>
        </p:nvSpPr>
        <p:spPr>
          <a:xfrm>
            <a:off x="4211960" y="1628800"/>
            <a:ext cx="4680520" cy="4525963"/>
          </a:xfrm>
        </p:spPr>
        <p:txBody>
          <a:bodyPr>
            <a:normAutofit/>
          </a:bodyPr>
          <a:lstStyle/>
          <a:p>
            <a:r>
              <a:rPr lang="en-SG" sz="2400" dirty="0" smtClean="0"/>
              <a:t>Some ways to do this:</a:t>
            </a:r>
          </a:p>
          <a:p>
            <a:pPr lvl="1"/>
            <a:r>
              <a:rPr lang="en-SG" sz="2000" dirty="0"/>
              <a:t>Resources: Institutional documents, recent GCs, letters from Fr General</a:t>
            </a:r>
          </a:p>
          <a:p>
            <a:pPr lvl="1"/>
            <a:r>
              <a:rPr lang="en-SG" sz="2000" dirty="0" smtClean="0"/>
              <a:t>Individual reflection + communal conversation, Days of recollection</a:t>
            </a:r>
          </a:p>
          <a:p>
            <a:pPr lvl="1"/>
            <a:r>
              <a:rPr lang="en-SG" sz="2000" dirty="0" smtClean="0"/>
              <a:t>Can be combined with Steps 1-2.</a:t>
            </a:r>
          </a:p>
          <a:p>
            <a:pPr marL="457200" lvl="1" indent="0">
              <a:buNone/>
            </a:pPr>
            <a:endParaRPr lang="en-SG" sz="2000" dirty="0" smtClean="0"/>
          </a:p>
          <a:p>
            <a:pPr lvl="1">
              <a:buFont typeface="Wingdings" panose="05000000000000000000" pitchFamily="2" charset="2"/>
              <a:buChar char="v"/>
            </a:pPr>
            <a:r>
              <a:rPr lang="en-SG" sz="2000" dirty="0"/>
              <a:t>Deepen the communal understanding</a:t>
            </a:r>
            <a:endParaRPr lang="en-SG" sz="1600" dirty="0"/>
          </a:p>
          <a:p>
            <a:pPr lvl="1">
              <a:buFont typeface="Wingdings" panose="05000000000000000000" pitchFamily="2" charset="2"/>
              <a:buChar char="v"/>
            </a:pPr>
            <a:r>
              <a:rPr lang="en-SG" sz="2000" dirty="0" smtClean="0"/>
              <a:t>Be open to new personal insights</a:t>
            </a:r>
          </a:p>
          <a:p>
            <a:pPr lvl="1">
              <a:buFont typeface="Wingdings" panose="05000000000000000000" pitchFamily="2" charset="2"/>
              <a:buChar char="v"/>
            </a:pPr>
            <a:r>
              <a:rPr lang="en-SG" sz="2000" dirty="0" smtClean="0"/>
              <a:t>Challenge one another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38163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425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On Discernment in Common (2017/11)</a:t>
            </a:r>
            <a:endParaRPr lang="en-SG" dirty="0"/>
          </a:p>
        </p:txBody>
      </p:sp>
      <p:sp>
        <p:nvSpPr>
          <p:cNvPr id="3" name="Content Placeholder 2"/>
          <p:cNvSpPr>
            <a:spLocks noGrp="1"/>
          </p:cNvSpPr>
          <p:nvPr>
            <p:ph idx="1"/>
          </p:nvPr>
        </p:nvSpPr>
        <p:spPr/>
        <p:txBody>
          <a:bodyPr>
            <a:normAutofit fontScale="85000" lnSpcReduction="20000"/>
          </a:bodyPr>
          <a:lstStyle/>
          <a:p>
            <a:pPr marL="0" indent="0">
              <a:buNone/>
            </a:pPr>
            <a:r>
              <a:rPr lang="en-SG" dirty="0" smtClean="0"/>
              <a:t>“The </a:t>
            </a:r>
            <a:r>
              <a:rPr lang="en-SG" dirty="0"/>
              <a:t>positive tension between discernment in common and apostolic planning requires, according to the </a:t>
            </a:r>
            <a:r>
              <a:rPr lang="en-SG" dirty="0" err="1"/>
              <a:t>Ignatian</a:t>
            </a:r>
            <a:r>
              <a:rPr lang="en-SG" dirty="0"/>
              <a:t> vision, a spiritual </a:t>
            </a:r>
            <a:r>
              <a:rPr lang="en-SG" dirty="0" err="1"/>
              <a:t>examen</a:t>
            </a:r>
            <a:r>
              <a:rPr lang="en-SG" dirty="0"/>
              <a:t> of what we have experienced, so that we continually grow in fidelity to the will of God. Therefore, a systematic evaluation of our apostolates is not sufficient. We must supplement that systematic evaluation with the spiritual perspective of the </a:t>
            </a:r>
            <a:r>
              <a:rPr lang="en-SG" dirty="0" err="1"/>
              <a:t>examen</a:t>
            </a:r>
            <a:r>
              <a:rPr lang="en-SG" dirty="0"/>
              <a:t>, a practice by which Ignatius invites us to recognize the action of God in history, to be grateful for his gifts, to beg pardon for our failure to measure up, and to ask for the grace to be ever better collaborators in God’s work in the world</a:t>
            </a:r>
            <a:r>
              <a:rPr lang="en-SG" dirty="0" smtClean="0"/>
              <a:t>.”</a:t>
            </a:r>
            <a:endParaRPr lang="en-SG" dirty="0"/>
          </a:p>
        </p:txBody>
      </p:sp>
    </p:spTree>
    <p:extLst>
      <p:ext uri="{BB962C8B-B14F-4D97-AF65-F5344CB8AC3E}">
        <p14:creationId xmlns:p14="http://schemas.microsoft.com/office/powerpoint/2010/main" val="103293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4. Research</a:t>
            </a:r>
            <a:endParaRPr lang="en-SG" sz="3600" dirty="0"/>
          </a:p>
        </p:txBody>
      </p:sp>
      <p:sp>
        <p:nvSpPr>
          <p:cNvPr id="8" name="Content Placeholder 7"/>
          <p:cNvSpPr>
            <a:spLocks noGrp="1"/>
          </p:cNvSpPr>
          <p:nvPr>
            <p:ph idx="1"/>
          </p:nvPr>
        </p:nvSpPr>
        <p:spPr>
          <a:xfrm>
            <a:off x="4283968" y="1628800"/>
            <a:ext cx="4464496" cy="4525963"/>
          </a:xfrm>
        </p:spPr>
        <p:txBody>
          <a:bodyPr>
            <a:normAutofit lnSpcReduction="10000"/>
          </a:bodyPr>
          <a:lstStyle/>
          <a:p>
            <a:pPr>
              <a:spcBef>
                <a:spcPts val="0"/>
              </a:spcBef>
            </a:pPr>
            <a:r>
              <a:rPr lang="en-SG" sz="2400" dirty="0" smtClean="0">
                <a:solidFill>
                  <a:srgbClr val="0070C0"/>
                </a:solidFill>
              </a:rPr>
              <a:t>Apostolic planning must be based on the reality of the external and internal context</a:t>
            </a:r>
          </a:p>
          <a:p>
            <a:r>
              <a:rPr lang="en-SG" sz="2400" dirty="0" smtClean="0"/>
              <a:t>External context:</a:t>
            </a:r>
          </a:p>
          <a:p>
            <a:pPr lvl="1"/>
            <a:r>
              <a:rPr lang="en-SG" sz="2000" dirty="0" smtClean="0"/>
              <a:t>What is happening in society? What is happening in the Church?</a:t>
            </a:r>
          </a:p>
          <a:p>
            <a:pPr lvl="1"/>
            <a:r>
              <a:rPr lang="en-SG" sz="2000" dirty="0" smtClean="0"/>
              <a:t>What are the needs which are calling out to us?</a:t>
            </a:r>
          </a:p>
          <a:p>
            <a:pPr>
              <a:spcBef>
                <a:spcPts val="1200"/>
              </a:spcBef>
            </a:pPr>
            <a:r>
              <a:rPr lang="en-SG" sz="2400" dirty="0" smtClean="0"/>
              <a:t>Internal context:</a:t>
            </a:r>
          </a:p>
          <a:p>
            <a:pPr lvl="1">
              <a:spcBef>
                <a:spcPts val="600"/>
              </a:spcBef>
            </a:pPr>
            <a:r>
              <a:rPr lang="en-SG" sz="2000" dirty="0" smtClean="0"/>
              <a:t>What is the current situation of the province or institution?</a:t>
            </a:r>
          </a:p>
          <a:p>
            <a:pPr lvl="1">
              <a:spcBef>
                <a:spcPts val="600"/>
              </a:spcBef>
            </a:pPr>
            <a:r>
              <a:rPr lang="en-SG" sz="2000" dirty="0" smtClean="0"/>
              <a:t>What are our present lights and shadows?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6367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570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4. Research</a:t>
            </a:r>
            <a:endParaRPr lang="en-SG" sz="3600" dirty="0"/>
          </a:p>
        </p:txBody>
      </p:sp>
      <p:sp>
        <p:nvSpPr>
          <p:cNvPr id="8" name="Content Placeholder 7"/>
          <p:cNvSpPr>
            <a:spLocks noGrp="1"/>
          </p:cNvSpPr>
          <p:nvPr>
            <p:ph idx="1"/>
          </p:nvPr>
        </p:nvSpPr>
        <p:spPr>
          <a:xfrm>
            <a:off x="4283968" y="1628800"/>
            <a:ext cx="4464496" cy="4896544"/>
          </a:xfrm>
        </p:spPr>
        <p:txBody>
          <a:bodyPr>
            <a:normAutofit fontScale="92500"/>
          </a:bodyPr>
          <a:lstStyle/>
          <a:p>
            <a:pPr>
              <a:spcBef>
                <a:spcPts val="0"/>
              </a:spcBef>
            </a:pPr>
            <a:r>
              <a:rPr lang="en-SG" sz="2400" dirty="0" smtClean="0"/>
              <a:t>Some ways to do this:</a:t>
            </a:r>
          </a:p>
          <a:p>
            <a:pPr lvl="1"/>
            <a:r>
              <a:rPr lang="en-SG" sz="2000" dirty="0" smtClean="0"/>
              <a:t>Formulate the questions</a:t>
            </a:r>
          </a:p>
          <a:p>
            <a:pPr lvl="1"/>
            <a:r>
              <a:rPr lang="en-SG" sz="2000" dirty="0" smtClean="0"/>
              <a:t>Assign personnel to carry out research</a:t>
            </a:r>
          </a:p>
          <a:p>
            <a:pPr lvl="1"/>
            <a:r>
              <a:rPr lang="en-SG" sz="2000" dirty="0" smtClean="0"/>
              <a:t>Sources of information:</a:t>
            </a:r>
          </a:p>
          <a:p>
            <a:pPr lvl="2"/>
            <a:r>
              <a:rPr lang="en-SG" sz="1800" dirty="0" smtClean="0"/>
              <a:t>Relevant reports and analyses</a:t>
            </a:r>
          </a:p>
          <a:p>
            <a:pPr lvl="2"/>
            <a:r>
              <a:rPr lang="en-SG" sz="1800" dirty="0" smtClean="0"/>
              <a:t>Wide consultation: </a:t>
            </a:r>
          </a:p>
          <a:p>
            <a:pPr lvl="3"/>
            <a:r>
              <a:rPr lang="en-SG" sz="1600" dirty="0" smtClean="0"/>
              <a:t>Who: Direct experience of those in ministry (Jesuits and collaborators); Those being served by the organization; Partners; Church organizations; NGOs; People around the community</a:t>
            </a:r>
          </a:p>
          <a:p>
            <a:pPr lvl="3"/>
            <a:r>
              <a:rPr lang="en-SG" sz="1600" dirty="0" smtClean="0"/>
              <a:t>How: Field visits, Interviews, Focus groups, Meetings, Questionnaires, Casual conversations</a:t>
            </a:r>
          </a:p>
          <a:p>
            <a:pPr lvl="1"/>
            <a:r>
              <a:rPr lang="en-SG" sz="2000" dirty="0" smtClean="0"/>
              <a:t>Time: 2-3 months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6367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0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Autofit/>
          </a:bodyPr>
          <a:lstStyle/>
          <a:p>
            <a:r>
              <a:rPr lang="en-US" sz="3600" dirty="0" smtClean="0"/>
              <a:t>Fr General, Apostolic Institutions at the Service of Mission, 2014/01</a:t>
            </a:r>
            <a:endParaRPr lang="en-GB" sz="3600" dirty="0"/>
          </a:p>
        </p:txBody>
      </p:sp>
      <p:sp>
        <p:nvSpPr>
          <p:cNvPr id="3" name="Content Placeholder 2"/>
          <p:cNvSpPr>
            <a:spLocks noGrp="1"/>
          </p:cNvSpPr>
          <p:nvPr>
            <p:ph idx="1"/>
          </p:nvPr>
        </p:nvSpPr>
        <p:spPr>
          <a:xfrm>
            <a:off x="611560" y="1844824"/>
            <a:ext cx="8229600" cy="4137323"/>
          </a:xfrm>
        </p:spPr>
        <p:txBody>
          <a:bodyPr/>
          <a:lstStyle/>
          <a:p>
            <a:pPr marL="0" indent="0">
              <a:buNone/>
            </a:pPr>
            <a:r>
              <a:rPr lang="en-GB" dirty="0"/>
              <a:t>“What I consider most important is that each Conference, Province and Region, initiate or continue a process of discerning how or to what extent its institutions are related to its Apostolic Plan, a plan that identifies the goals, priorities and resources for service that a Province or Region contributes to the </a:t>
            </a:r>
            <a:r>
              <a:rPr lang="en-GB" dirty="0" err="1"/>
              <a:t>Missio</a:t>
            </a:r>
            <a:r>
              <a:rPr lang="en-GB" dirty="0"/>
              <a:t> Dei.” </a:t>
            </a:r>
          </a:p>
        </p:txBody>
      </p:sp>
    </p:spTree>
    <p:extLst>
      <p:ext uri="{BB962C8B-B14F-4D97-AF65-F5344CB8AC3E}">
        <p14:creationId xmlns:p14="http://schemas.microsoft.com/office/powerpoint/2010/main" val="1606980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SG" dirty="0" smtClean="0"/>
              <a:t>Formulate the questions</a:t>
            </a:r>
            <a:endParaRPr lang="en-SG" sz="3600" dirty="0">
              <a:solidFill>
                <a:srgbClr val="7030A0"/>
              </a:solidFill>
            </a:endParaRPr>
          </a:p>
        </p:txBody>
      </p:sp>
      <p:sp>
        <p:nvSpPr>
          <p:cNvPr id="3" name="Content Placeholder 2"/>
          <p:cNvSpPr>
            <a:spLocks noGrp="1"/>
          </p:cNvSpPr>
          <p:nvPr>
            <p:ph idx="1"/>
          </p:nvPr>
        </p:nvSpPr>
        <p:spPr>
          <a:xfrm>
            <a:off x="467544" y="1412776"/>
            <a:ext cx="8424936" cy="4525963"/>
          </a:xfrm>
        </p:spPr>
        <p:txBody>
          <a:bodyPr/>
          <a:lstStyle/>
          <a:p>
            <a:pPr marL="0" indent="0">
              <a:buNone/>
            </a:pPr>
            <a:r>
              <a:rPr lang="en-SG" sz="2800" u="sng" dirty="0" smtClean="0">
                <a:solidFill>
                  <a:srgbClr val="00B050"/>
                </a:solidFill>
              </a:rPr>
              <a:t>External context</a:t>
            </a:r>
            <a:r>
              <a:rPr lang="en-SG" sz="2800" dirty="0" smtClean="0"/>
              <a:t>: Focus on the various groups of people</a:t>
            </a:r>
          </a:p>
          <a:p>
            <a:pPr marL="0" indent="0">
              <a:buNone/>
            </a:pPr>
            <a:r>
              <a:rPr lang="en-SG" sz="2400" dirty="0" err="1" smtClean="0"/>
              <a:t>Eg</a:t>
            </a:r>
            <a:r>
              <a:rPr lang="en-SG" sz="2400" dirty="0" smtClean="0"/>
              <a:t>. Youth, the poor, families, the laity, people of other faiths, </a:t>
            </a:r>
            <a:r>
              <a:rPr lang="en-SG" sz="2400" dirty="0" err="1" smtClean="0"/>
              <a:t>etc</a:t>
            </a:r>
            <a:endParaRPr lang="en-SG" sz="2400" dirty="0" smtClean="0"/>
          </a:p>
          <a:p>
            <a:pPr lvl="1"/>
            <a:r>
              <a:rPr lang="en-SG" sz="2400" dirty="0" smtClean="0"/>
              <a:t>What is their current situation and how is it changing? What trends are affecting them?</a:t>
            </a:r>
          </a:p>
          <a:p>
            <a:pPr lvl="1"/>
            <a:r>
              <a:rPr lang="en-SG" sz="2400" dirty="0" smtClean="0"/>
              <a:t>What improvements have they experienced? What challenges do they face? What are their greatest needs?</a:t>
            </a:r>
          </a:p>
          <a:p>
            <a:pPr lvl="1"/>
            <a:r>
              <a:rPr lang="en-SG" sz="2400" dirty="0" smtClean="0"/>
              <a:t>How is the holistic dignity of the human person being promoted or violated in our current society?</a:t>
            </a:r>
            <a:endParaRPr lang="en-SG"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220816"/>
            <a:ext cx="1905000" cy="12687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94712">
            <a:off x="4982994" y="5290939"/>
            <a:ext cx="1584176" cy="12572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5147765"/>
            <a:ext cx="1800200" cy="1538974"/>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47140">
            <a:off x="2699792" y="5147765"/>
            <a:ext cx="2016224" cy="15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550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dirty="0" smtClean="0"/>
              <a:t>Formulate the questions</a:t>
            </a:r>
            <a:endParaRPr lang="en-SG" dirty="0"/>
          </a:p>
        </p:txBody>
      </p:sp>
      <p:sp>
        <p:nvSpPr>
          <p:cNvPr id="3" name="Content Placeholder 2"/>
          <p:cNvSpPr>
            <a:spLocks noGrp="1"/>
          </p:cNvSpPr>
          <p:nvPr>
            <p:ph idx="1"/>
          </p:nvPr>
        </p:nvSpPr>
        <p:spPr>
          <a:xfrm>
            <a:off x="683568" y="1340768"/>
            <a:ext cx="7890080" cy="4800600"/>
          </a:xfrm>
        </p:spPr>
        <p:txBody>
          <a:bodyPr>
            <a:normAutofit/>
          </a:bodyPr>
          <a:lstStyle/>
          <a:p>
            <a:pPr marL="0" indent="0">
              <a:buNone/>
            </a:pPr>
            <a:r>
              <a:rPr lang="en-SG" sz="2800" u="sng" dirty="0" smtClean="0">
                <a:solidFill>
                  <a:srgbClr val="00B050"/>
                </a:solidFill>
              </a:rPr>
              <a:t>External context</a:t>
            </a:r>
            <a:r>
              <a:rPr lang="en-SG" sz="2800" dirty="0" smtClean="0"/>
              <a:t>: Take a systemic view</a:t>
            </a:r>
          </a:p>
          <a:p>
            <a:pPr lvl="1"/>
            <a:r>
              <a:rPr lang="en-SG" sz="2400" dirty="0" smtClean="0"/>
              <a:t>What other organizations are doing something relevant to these needs?</a:t>
            </a:r>
          </a:p>
          <a:p>
            <a:pPr lvl="1"/>
            <a:r>
              <a:rPr lang="en-SG" sz="2400" dirty="0" smtClean="0"/>
              <a:t>What trends do we observe about them?</a:t>
            </a:r>
          </a:p>
          <a:p>
            <a:pPr lvl="1"/>
            <a:r>
              <a:rPr lang="en-SG" sz="2400" dirty="0" smtClean="0"/>
              <a:t>Where are the gaps?</a:t>
            </a:r>
          </a:p>
          <a:p>
            <a:pPr lvl="1"/>
            <a:r>
              <a:rPr lang="en-SG" sz="2400" dirty="0" smtClean="0"/>
              <a:t>What are the opportunities for collaboration and networking?</a:t>
            </a:r>
          </a:p>
          <a:p>
            <a:pPr lvl="1"/>
            <a:r>
              <a:rPr lang="en-SG" sz="2400" dirty="0" smtClean="0"/>
              <a:t>How can we contribute or receive support beyond our province?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875636"/>
            <a:ext cx="2520280" cy="19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842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SG" dirty="0" smtClean="0"/>
              <a:t>Formulate the questions</a:t>
            </a:r>
            <a:endParaRPr lang="en-SG" sz="3600" dirty="0">
              <a:solidFill>
                <a:srgbClr val="7030A0"/>
              </a:solidFill>
            </a:endParaRPr>
          </a:p>
        </p:txBody>
      </p:sp>
      <p:sp>
        <p:nvSpPr>
          <p:cNvPr id="3" name="Content Placeholder 2"/>
          <p:cNvSpPr>
            <a:spLocks noGrp="1"/>
          </p:cNvSpPr>
          <p:nvPr>
            <p:ph idx="1"/>
          </p:nvPr>
        </p:nvSpPr>
        <p:spPr>
          <a:xfrm>
            <a:off x="467544" y="1412776"/>
            <a:ext cx="8424936" cy="4525963"/>
          </a:xfrm>
        </p:spPr>
        <p:txBody>
          <a:bodyPr>
            <a:normAutofit/>
          </a:bodyPr>
          <a:lstStyle/>
          <a:p>
            <a:pPr marL="0" indent="0">
              <a:buNone/>
            </a:pPr>
            <a:r>
              <a:rPr lang="en-SG" sz="2800" u="sng" dirty="0" smtClean="0">
                <a:solidFill>
                  <a:schemeClr val="accent6">
                    <a:lumMod val="75000"/>
                  </a:schemeClr>
                </a:solidFill>
              </a:rPr>
              <a:t>Internal context</a:t>
            </a:r>
            <a:r>
              <a:rPr lang="en-SG" sz="2800" dirty="0" smtClean="0"/>
              <a:t>:</a:t>
            </a:r>
            <a:endParaRPr lang="en-SG" sz="2400" dirty="0" smtClean="0"/>
          </a:p>
          <a:p>
            <a:pPr lvl="1"/>
            <a:r>
              <a:rPr lang="en-SG" dirty="0" smtClean="0"/>
              <a:t>With reference to our mission (the compass), in what ways have we been fruitful? In what ways have we not been fruitful?</a:t>
            </a:r>
          </a:p>
          <a:p>
            <a:pPr lvl="1"/>
            <a:r>
              <a:rPr lang="en-SG" dirty="0" smtClean="0"/>
              <a:t>Strengths: Presently, what are the most significant internal factors that enable us to be fruitful?</a:t>
            </a:r>
          </a:p>
          <a:p>
            <a:pPr lvl="1"/>
            <a:r>
              <a:rPr lang="en-SG" dirty="0" smtClean="0"/>
              <a:t>Weaknesses: Presently, what are the most significant internal factors that limit our fruitfulness?</a:t>
            </a:r>
          </a:p>
        </p:txBody>
      </p:sp>
    </p:spTree>
    <p:extLst>
      <p:ext uri="{BB962C8B-B14F-4D97-AF65-F5344CB8AC3E}">
        <p14:creationId xmlns:p14="http://schemas.microsoft.com/office/powerpoint/2010/main" val="193132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4. Research</a:t>
            </a:r>
            <a:endParaRPr lang="en-SG" sz="3600" dirty="0"/>
          </a:p>
        </p:txBody>
      </p:sp>
      <p:sp>
        <p:nvSpPr>
          <p:cNvPr id="8" name="Content Placeholder 7"/>
          <p:cNvSpPr>
            <a:spLocks noGrp="1"/>
          </p:cNvSpPr>
          <p:nvPr>
            <p:ph idx="1"/>
          </p:nvPr>
        </p:nvSpPr>
        <p:spPr>
          <a:xfrm>
            <a:off x="4283968" y="1628800"/>
            <a:ext cx="4464496" cy="5040560"/>
          </a:xfrm>
        </p:spPr>
        <p:txBody>
          <a:bodyPr>
            <a:normAutofit/>
          </a:bodyPr>
          <a:lstStyle/>
          <a:p>
            <a:r>
              <a:rPr lang="en-SG" sz="2400" dirty="0" smtClean="0"/>
              <a:t>A good consultation process will already begin to facilitate insight, conversion, and discernment.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6367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73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5. Evaluation</a:t>
            </a:r>
            <a:endParaRPr lang="en-SG" sz="3600" dirty="0"/>
          </a:p>
        </p:txBody>
      </p:sp>
      <p:sp>
        <p:nvSpPr>
          <p:cNvPr id="8" name="Content Placeholder 7"/>
          <p:cNvSpPr>
            <a:spLocks noGrp="1"/>
          </p:cNvSpPr>
          <p:nvPr>
            <p:ph idx="1"/>
          </p:nvPr>
        </p:nvSpPr>
        <p:spPr>
          <a:xfrm>
            <a:off x="4283968" y="1628800"/>
            <a:ext cx="4608512" cy="4896544"/>
          </a:xfrm>
        </p:spPr>
        <p:txBody>
          <a:bodyPr>
            <a:normAutofit fontScale="77500" lnSpcReduction="20000"/>
          </a:bodyPr>
          <a:lstStyle/>
          <a:p>
            <a:pPr>
              <a:spcBef>
                <a:spcPts val="0"/>
              </a:spcBef>
            </a:pPr>
            <a:r>
              <a:rPr lang="en-SG" sz="2400" dirty="0" smtClean="0">
                <a:solidFill>
                  <a:srgbClr val="0070C0"/>
                </a:solidFill>
              </a:rPr>
              <a:t>Evaluation of the research data is a key step of the discernment. It involves listening to the information with openness, pastoral sensitivity, intelligent analysis, depth, love, and spiritual </a:t>
            </a:r>
            <a:r>
              <a:rPr lang="en-SG" sz="2400" dirty="0" smtClean="0">
                <a:solidFill>
                  <a:srgbClr val="0070C0"/>
                </a:solidFill>
              </a:rPr>
              <a:t>attentiveness; and building solidarity</a:t>
            </a:r>
            <a:endParaRPr lang="en-SG" sz="2400" dirty="0" smtClean="0">
              <a:solidFill>
                <a:srgbClr val="0070C0"/>
              </a:solidFill>
            </a:endParaRPr>
          </a:p>
          <a:p>
            <a:pPr lvl="1">
              <a:spcBef>
                <a:spcPts val="1200"/>
              </a:spcBef>
            </a:pPr>
            <a:r>
              <a:rPr lang="en-SG" sz="2000" dirty="0" smtClean="0"/>
              <a:t>Collate the information gathered about the external and internal context</a:t>
            </a:r>
          </a:p>
          <a:p>
            <a:pPr lvl="1">
              <a:spcBef>
                <a:spcPts val="1200"/>
              </a:spcBef>
            </a:pPr>
            <a:r>
              <a:rPr lang="en-SG" sz="2000" dirty="0" smtClean="0"/>
              <a:t>Reflect upon it personally and in groups</a:t>
            </a:r>
          </a:p>
          <a:p>
            <a:pPr lvl="1">
              <a:spcBef>
                <a:spcPts val="1200"/>
              </a:spcBef>
            </a:pPr>
            <a:r>
              <a:rPr lang="en-SG" sz="2000" dirty="0" smtClean="0"/>
              <a:t>Ask further questions and go deeper</a:t>
            </a:r>
          </a:p>
          <a:p>
            <a:pPr lvl="1">
              <a:spcBef>
                <a:spcPts val="1200"/>
              </a:spcBef>
            </a:pPr>
            <a:r>
              <a:rPr lang="en-SG" sz="2000" dirty="0" smtClean="0"/>
              <a:t>Viewpoint of the Trinity looking upon the world</a:t>
            </a:r>
          </a:p>
          <a:p>
            <a:pPr lvl="1">
              <a:spcBef>
                <a:spcPts val="1200"/>
              </a:spcBef>
            </a:pPr>
            <a:r>
              <a:rPr lang="en-SG" sz="2000" dirty="0" smtClean="0"/>
              <a:t>Attentiveness to the data as well as our interior </a:t>
            </a:r>
            <a:r>
              <a:rPr lang="en-SG" sz="2000" dirty="0" smtClean="0"/>
              <a:t>movements</a:t>
            </a:r>
          </a:p>
          <a:p>
            <a:pPr lvl="1">
              <a:spcBef>
                <a:spcPts val="1200"/>
              </a:spcBef>
            </a:pPr>
            <a:r>
              <a:rPr lang="en-SG" sz="2000" dirty="0" smtClean="0"/>
              <a:t>Listening to each other</a:t>
            </a:r>
            <a:endParaRPr lang="en-SG" sz="2000" dirty="0" smtClean="0"/>
          </a:p>
          <a:p>
            <a:pPr lvl="1">
              <a:spcBef>
                <a:spcPts val="1200"/>
              </a:spcBef>
            </a:pPr>
            <a:r>
              <a:rPr lang="en-SG" sz="2000" dirty="0" smtClean="0"/>
              <a:t>Conclusion: Note the significant points about the external and internal contexts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367240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639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922114"/>
          </a:xfrm>
        </p:spPr>
        <p:txBody>
          <a:bodyPr/>
          <a:lstStyle/>
          <a:p>
            <a:pPr eaLnBrk="1" hangingPunct="1"/>
            <a:r>
              <a:rPr lang="en-US" sz="4000" dirty="0" smtClean="0">
                <a:solidFill>
                  <a:srgbClr val="800000"/>
                </a:solidFill>
              </a:rPr>
              <a:t>A pilgrim journey</a:t>
            </a:r>
          </a:p>
        </p:txBody>
      </p:sp>
      <p:sp>
        <p:nvSpPr>
          <p:cNvPr id="61443" name="Rectangle 3"/>
          <p:cNvSpPr>
            <a:spLocks noGrp="1" noChangeArrowheads="1"/>
          </p:cNvSpPr>
          <p:nvPr>
            <p:ph type="body" idx="1"/>
          </p:nvPr>
        </p:nvSpPr>
        <p:spPr>
          <a:xfrm>
            <a:off x="539552" y="1268760"/>
            <a:ext cx="8424936" cy="4608512"/>
          </a:xfrm>
        </p:spPr>
        <p:txBody>
          <a:bodyPr/>
          <a:lstStyle/>
          <a:p>
            <a:pPr marL="717550" indent="-717550" eaLnBrk="1" hangingPunct="1">
              <a:spcBef>
                <a:spcPts val="0"/>
              </a:spcBef>
              <a:buNone/>
            </a:pPr>
            <a:r>
              <a:rPr lang="en-US" sz="2400" dirty="0" smtClean="0"/>
              <a:t>The journey is more important than just producing the apostolic planning document. It is in how we travel together that the vision becomes a </a:t>
            </a:r>
            <a:r>
              <a:rPr lang="en-US" sz="2400" dirty="0" smtClean="0"/>
              <a:t>reality. </a:t>
            </a:r>
          </a:p>
          <a:p>
            <a:pPr marL="717550" indent="-717550" eaLnBrk="1" hangingPunct="1">
              <a:spcBef>
                <a:spcPts val="0"/>
              </a:spcBef>
              <a:buNone/>
            </a:pPr>
            <a:r>
              <a:rPr lang="en-US" sz="2000" b="1" i="1" dirty="0" smtClean="0">
                <a:solidFill>
                  <a:srgbClr val="0070C0"/>
                </a:solidFill>
              </a:rPr>
              <a:t>      How we treat each other. Divine, communal relationship: </a:t>
            </a:r>
          </a:p>
          <a:p>
            <a:pPr marL="717550" indent="-717550" algn="ctr" eaLnBrk="1" hangingPunct="1">
              <a:spcBef>
                <a:spcPts val="0"/>
              </a:spcBef>
              <a:buNone/>
            </a:pPr>
            <a:r>
              <a:rPr lang="en-US" sz="2000" b="1" i="1" dirty="0" smtClean="0">
                <a:solidFill>
                  <a:srgbClr val="0070C0"/>
                </a:solidFill>
              </a:rPr>
              <a:t>Manifestation of the Kingdom of God</a:t>
            </a:r>
            <a:endParaRPr lang="en-US" sz="2000" b="1" i="1" dirty="0" smtClean="0">
              <a:solidFill>
                <a:srgbClr val="0070C0"/>
              </a:solidFill>
            </a:endParaRPr>
          </a:p>
          <a:p>
            <a:pPr marL="717550" indent="-717550" eaLnBrk="1" hangingPunct="1">
              <a:spcBef>
                <a:spcPts val="0"/>
              </a:spcBef>
              <a:buNone/>
            </a:pPr>
            <a:endParaRPr lang="en-US" sz="2800" dirty="0" smtClean="0">
              <a:solidFill>
                <a:schemeClr val="accent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84984"/>
            <a:ext cx="2448272" cy="308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3429000"/>
            <a:ext cx="2376264" cy="3139321"/>
          </a:xfrm>
          <a:prstGeom prst="rect">
            <a:avLst/>
          </a:prstGeom>
          <a:noFill/>
        </p:spPr>
        <p:txBody>
          <a:bodyPr wrap="square" rtlCol="0">
            <a:spAutoFit/>
          </a:bodyPr>
          <a:lstStyle/>
          <a:p>
            <a:r>
              <a:rPr lang="en-SG" dirty="0" smtClean="0">
                <a:solidFill>
                  <a:srgbClr val="000000"/>
                </a:solidFill>
              </a:rPr>
              <a:t>Diversity and conflict are not merely inconvenient hindrances. They are precisely the place of mission, of reconciliation, of transformation towards the KOG.</a:t>
            </a:r>
          </a:p>
          <a:p>
            <a:r>
              <a:rPr lang="en-SG" dirty="0" smtClean="0">
                <a:solidFill>
                  <a:srgbClr val="000000"/>
                </a:solidFill>
              </a:rPr>
              <a:t>“The KOG is among you”</a:t>
            </a:r>
            <a:endParaRPr lang="en-SG" dirty="0">
              <a:solidFill>
                <a:srgbClr val="000000"/>
              </a:solidFill>
            </a:endParaRPr>
          </a:p>
        </p:txBody>
      </p:sp>
    </p:spTree>
    <p:extLst>
      <p:ext uri="{BB962C8B-B14F-4D97-AF65-F5344CB8AC3E}">
        <p14:creationId xmlns:p14="http://schemas.microsoft.com/office/powerpoint/2010/main" val="2576236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5. Evaluation</a:t>
            </a:r>
            <a:endParaRPr lang="en-SG" sz="3600" dirty="0"/>
          </a:p>
        </p:txBody>
      </p:sp>
      <p:sp>
        <p:nvSpPr>
          <p:cNvPr id="8" name="Content Placeholder 7"/>
          <p:cNvSpPr>
            <a:spLocks noGrp="1"/>
          </p:cNvSpPr>
          <p:nvPr>
            <p:ph idx="1"/>
          </p:nvPr>
        </p:nvSpPr>
        <p:spPr>
          <a:xfrm>
            <a:off x="4283968" y="1628800"/>
            <a:ext cx="4608512" cy="4525963"/>
          </a:xfrm>
        </p:spPr>
        <p:txBody>
          <a:bodyPr>
            <a:normAutofit/>
          </a:bodyPr>
          <a:lstStyle/>
          <a:p>
            <a:pPr>
              <a:spcBef>
                <a:spcPts val="0"/>
              </a:spcBef>
            </a:pPr>
            <a:r>
              <a:rPr lang="en-SG" sz="2400" dirty="0" smtClean="0"/>
              <a:t>Some ways to do this:</a:t>
            </a:r>
          </a:p>
          <a:p>
            <a:pPr lvl="1"/>
            <a:r>
              <a:rPr lang="en-SG" sz="2000" dirty="0" smtClean="0"/>
              <a:t>Consolidate all research findings into one report about external context and one report about internal context</a:t>
            </a:r>
          </a:p>
          <a:p>
            <a:pPr lvl="1"/>
            <a:r>
              <a:rPr lang="en-SG" sz="2000" dirty="0" smtClean="0"/>
              <a:t>Ensure distribution of reports to all those involved in the common discernment. Ensure adequate time for reading and personal reflection</a:t>
            </a:r>
          </a:p>
          <a:p>
            <a:pPr lvl="1"/>
            <a:r>
              <a:rPr lang="en-SG" sz="2000" dirty="0" smtClean="0"/>
              <a:t>Gather for a communal </a:t>
            </a:r>
            <a:r>
              <a:rPr lang="en-SG" sz="2000" dirty="0" smtClean="0"/>
              <a:t>dialogue</a:t>
            </a:r>
          </a:p>
          <a:p>
            <a:pPr lvl="2"/>
            <a:r>
              <a:rPr lang="en-SG" sz="1600" dirty="0" smtClean="0"/>
              <a:t>Spiritual conversation</a:t>
            </a:r>
            <a:r>
              <a:rPr lang="en-SG" sz="1600" dirty="0" smtClean="0"/>
              <a:t> </a:t>
            </a:r>
            <a:endParaRPr lang="en-SG" sz="1600" dirty="0" smtClean="0"/>
          </a:p>
          <a:p>
            <a:pPr marL="457200" lvl="1" indent="0">
              <a:buNone/>
            </a:pPr>
            <a:endParaRPr lang="en-SG" sz="2000" dirty="0" smtClean="0"/>
          </a:p>
          <a:p>
            <a:pPr marL="0" indent="0">
              <a:buNone/>
            </a:pPr>
            <a:endParaRPr lang="en-SG" sz="20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367240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14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6. Decision on apostolic priorities</a:t>
            </a:r>
            <a:endParaRPr lang="en-SG" sz="3600" dirty="0"/>
          </a:p>
        </p:txBody>
      </p:sp>
      <p:sp>
        <p:nvSpPr>
          <p:cNvPr id="8" name="Content Placeholder 7"/>
          <p:cNvSpPr>
            <a:spLocks noGrp="1"/>
          </p:cNvSpPr>
          <p:nvPr>
            <p:ph idx="1"/>
          </p:nvPr>
        </p:nvSpPr>
        <p:spPr>
          <a:xfrm>
            <a:off x="4283968" y="1628800"/>
            <a:ext cx="4608512" cy="4525963"/>
          </a:xfrm>
        </p:spPr>
        <p:txBody>
          <a:bodyPr>
            <a:normAutofit/>
          </a:bodyPr>
          <a:lstStyle/>
          <a:p>
            <a:pPr>
              <a:spcBef>
                <a:spcPts val="0"/>
              </a:spcBef>
            </a:pPr>
            <a:r>
              <a:rPr lang="en-SG" sz="2400" dirty="0" smtClean="0">
                <a:solidFill>
                  <a:srgbClr val="0070C0"/>
                </a:solidFill>
              </a:rPr>
              <a:t>Apostolic priorities lie at the intersection of an organization’s enduring mission and the current realities of the external and internal contexts</a:t>
            </a:r>
          </a:p>
          <a:p>
            <a:pPr lvl="1"/>
            <a:r>
              <a:rPr lang="en-SG" sz="2000" dirty="0" smtClean="0"/>
              <a:t>The Call of the King for a particular organization in a specific time and place within history</a:t>
            </a:r>
          </a:p>
          <a:p>
            <a:pPr lvl="1"/>
            <a:r>
              <a:rPr lang="en-SG" sz="2000" dirty="0"/>
              <a:t>Time horizon: 5-10 years</a:t>
            </a:r>
          </a:p>
          <a:p>
            <a:pPr lvl="1"/>
            <a:r>
              <a:rPr lang="en-SG" sz="2000" dirty="0" smtClean="0"/>
              <a:t>See also relevant guidelines: </a:t>
            </a:r>
            <a:r>
              <a:rPr lang="en-SG" sz="1800" dirty="0" smtClean="0"/>
              <a:t>Constitutions § 622, Complementary Norms 259, </a:t>
            </a:r>
            <a:r>
              <a:rPr lang="en-SG" sz="1800" dirty="0" err="1" smtClean="0"/>
              <a:t>etc</a:t>
            </a:r>
            <a:endParaRPr lang="en-SG" sz="1800" dirty="0" smtClean="0"/>
          </a:p>
          <a:p>
            <a:pPr lvl="1"/>
            <a:r>
              <a:rPr lang="en-SG" sz="1800" dirty="0" smtClean="0"/>
              <a:t>Universal and Conference preferences</a:t>
            </a:r>
          </a:p>
          <a:p>
            <a:pPr marL="0" indent="0">
              <a:buNone/>
            </a:pPr>
            <a:endParaRPr lang="en-SG" sz="20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4378686" cy="299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74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Apostolic Priorities</a:t>
            </a:r>
            <a:endParaRPr lang="en-SG" dirty="0"/>
          </a:p>
        </p:txBody>
      </p:sp>
      <p:sp>
        <p:nvSpPr>
          <p:cNvPr id="3" name="Content Placeholder 2"/>
          <p:cNvSpPr>
            <a:spLocks noGrp="1"/>
          </p:cNvSpPr>
          <p:nvPr>
            <p:ph idx="1"/>
          </p:nvPr>
        </p:nvSpPr>
        <p:spPr/>
        <p:txBody>
          <a:bodyPr>
            <a:normAutofit fontScale="92500" lnSpcReduction="20000"/>
          </a:bodyPr>
          <a:lstStyle/>
          <a:p>
            <a:r>
              <a:rPr lang="en-SG" sz="2800" dirty="0" smtClean="0"/>
              <a:t>Examples:</a:t>
            </a:r>
          </a:p>
          <a:p>
            <a:pPr lvl="1">
              <a:spcBef>
                <a:spcPts val="1200"/>
              </a:spcBef>
            </a:pPr>
            <a:r>
              <a:rPr lang="en-SG" sz="2400" dirty="0" smtClean="0"/>
              <a:t>Grow our basic education services for under-privileged youth in the rural areas of ABC state</a:t>
            </a:r>
          </a:p>
          <a:p>
            <a:pPr lvl="1">
              <a:spcBef>
                <a:spcPts val="1200"/>
              </a:spcBef>
            </a:pPr>
            <a:r>
              <a:rPr lang="en-SG" sz="2400" dirty="0" smtClean="0"/>
              <a:t>Enhance our collaboration in spiritual formation for diocesan clergy and religious congregations</a:t>
            </a:r>
          </a:p>
          <a:p>
            <a:pPr lvl="1">
              <a:spcBef>
                <a:spcPts val="1200"/>
              </a:spcBef>
            </a:pPr>
            <a:r>
              <a:rPr lang="en-SG" sz="2400" dirty="0" smtClean="0"/>
              <a:t>Initiate peace-building process in the XYZ region</a:t>
            </a:r>
          </a:p>
          <a:p>
            <a:pPr lvl="1">
              <a:spcBef>
                <a:spcPts val="1200"/>
              </a:spcBef>
            </a:pPr>
            <a:r>
              <a:rPr lang="en-SG" sz="2400" dirty="0" smtClean="0"/>
              <a:t>Expand our ministry of spiritual exercises for urban young adults in xxx city</a:t>
            </a:r>
          </a:p>
          <a:p>
            <a:pPr lvl="1">
              <a:spcBef>
                <a:spcPts val="1200"/>
              </a:spcBef>
            </a:pPr>
            <a:r>
              <a:rPr lang="en-SG" sz="2400" dirty="0" smtClean="0"/>
              <a:t>Promote care for creation in our schools and parishes</a:t>
            </a:r>
          </a:p>
          <a:p>
            <a:pPr>
              <a:spcBef>
                <a:spcPts val="1200"/>
              </a:spcBef>
            </a:pPr>
            <a:r>
              <a:rPr lang="en-SG" sz="2800" dirty="0" smtClean="0"/>
              <a:t>Need not exclude </a:t>
            </a:r>
            <a:r>
              <a:rPr lang="en-SG" sz="2800" i="1" dirty="0" smtClean="0"/>
              <a:t>ad intra </a:t>
            </a:r>
            <a:r>
              <a:rPr lang="en-SG" sz="2800" dirty="0" smtClean="0"/>
              <a:t>priorities</a:t>
            </a:r>
          </a:p>
          <a:p>
            <a:pPr lvl="1">
              <a:spcBef>
                <a:spcPts val="1200"/>
              </a:spcBef>
            </a:pPr>
            <a:r>
              <a:rPr lang="en-SG" sz="2400" dirty="0" err="1" smtClean="0"/>
              <a:t>Eg</a:t>
            </a:r>
            <a:r>
              <a:rPr lang="en-SG" sz="2400" dirty="0" smtClean="0"/>
              <a:t>. Strengthen community life</a:t>
            </a:r>
            <a:endParaRPr lang="en-SG" sz="2400" dirty="0"/>
          </a:p>
        </p:txBody>
      </p:sp>
    </p:spTree>
    <p:extLst>
      <p:ext uri="{BB962C8B-B14F-4D97-AF65-F5344CB8AC3E}">
        <p14:creationId xmlns:p14="http://schemas.microsoft.com/office/powerpoint/2010/main" val="2517460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Apostolic Priorities</a:t>
            </a:r>
            <a:endParaRPr lang="en-SG" dirty="0"/>
          </a:p>
        </p:txBody>
      </p:sp>
      <p:sp>
        <p:nvSpPr>
          <p:cNvPr id="3" name="Content Placeholder 2"/>
          <p:cNvSpPr>
            <a:spLocks noGrp="1"/>
          </p:cNvSpPr>
          <p:nvPr>
            <p:ph idx="1"/>
          </p:nvPr>
        </p:nvSpPr>
        <p:spPr>
          <a:xfrm>
            <a:off x="467544" y="1412776"/>
            <a:ext cx="8229600" cy="5256584"/>
          </a:xfrm>
        </p:spPr>
        <p:txBody>
          <a:bodyPr>
            <a:normAutofit fontScale="85000" lnSpcReduction="20000"/>
          </a:bodyPr>
          <a:lstStyle/>
          <a:p>
            <a:r>
              <a:rPr lang="en-SG" dirty="0" smtClean="0"/>
              <a:t>Common mistakes:</a:t>
            </a:r>
          </a:p>
          <a:p>
            <a:pPr lvl="1"/>
            <a:r>
              <a:rPr lang="en-SG" dirty="0" smtClean="0"/>
              <a:t>Having too many priorities</a:t>
            </a:r>
          </a:p>
          <a:p>
            <a:pPr lvl="1"/>
            <a:r>
              <a:rPr lang="en-SG" dirty="0" smtClean="0"/>
              <a:t>Not letting go of past priorities that are no longer relevant</a:t>
            </a:r>
          </a:p>
          <a:p>
            <a:pPr lvl="1"/>
            <a:r>
              <a:rPr lang="en-SG" dirty="0" smtClean="0"/>
              <a:t>Identifying activities rather than priorities</a:t>
            </a:r>
          </a:p>
          <a:p>
            <a:pPr lvl="2"/>
            <a:r>
              <a:rPr lang="en-SG" dirty="0" smtClean="0"/>
              <a:t>Activities are specific programs or actions. </a:t>
            </a:r>
            <a:r>
              <a:rPr lang="en-SG" sz="2200" i="1" dirty="0" err="1" smtClean="0"/>
              <a:t>Eg</a:t>
            </a:r>
            <a:r>
              <a:rPr lang="en-SG" sz="2200" i="1" dirty="0" smtClean="0"/>
              <a:t>. Build a school, start a spirituality program, expand the university faculty</a:t>
            </a:r>
            <a:endParaRPr lang="en-SG" i="1" dirty="0" smtClean="0"/>
          </a:p>
          <a:p>
            <a:pPr lvl="2"/>
            <a:r>
              <a:rPr lang="en-SG" dirty="0" smtClean="0"/>
              <a:t>Priorities indicate the main direction of apostolic focus</a:t>
            </a:r>
          </a:p>
          <a:p>
            <a:pPr lvl="1"/>
            <a:r>
              <a:rPr lang="en-SG" dirty="0" smtClean="0"/>
              <a:t>Stating the priorities too vaguely</a:t>
            </a:r>
          </a:p>
          <a:p>
            <a:pPr lvl="2"/>
            <a:r>
              <a:rPr lang="en-SG" dirty="0" err="1" smtClean="0"/>
              <a:t>Eg</a:t>
            </a:r>
            <a:r>
              <a:rPr lang="en-SG" dirty="0" smtClean="0"/>
              <a:t>. of vaguely-stated priority: “Education”</a:t>
            </a:r>
          </a:p>
          <a:p>
            <a:pPr lvl="2"/>
            <a:r>
              <a:rPr lang="en-SG" dirty="0" err="1" smtClean="0"/>
              <a:t>Eg</a:t>
            </a:r>
            <a:r>
              <a:rPr lang="en-SG" dirty="0" smtClean="0"/>
              <a:t>. of clearly-stated priority: “Grow our basic education services for under-privileged youth in the rural areas of ABC state”</a:t>
            </a:r>
          </a:p>
          <a:p>
            <a:pPr lvl="2"/>
            <a:r>
              <a:rPr lang="en-SG" dirty="0" smtClean="0"/>
              <a:t>Assessing how clearly your apostolic priority is stated:</a:t>
            </a:r>
          </a:p>
          <a:p>
            <a:pPr lvl="3">
              <a:buFont typeface="Wingdings" panose="05000000000000000000" pitchFamily="2" charset="2"/>
              <a:buChar char="Ø"/>
            </a:pPr>
            <a:r>
              <a:rPr lang="en-SG" dirty="0" smtClean="0"/>
              <a:t>Does it indicate who, what, where?</a:t>
            </a:r>
          </a:p>
          <a:p>
            <a:pPr lvl="3">
              <a:buFont typeface="Wingdings" panose="05000000000000000000" pitchFamily="2" charset="2"/>
              <a:buChar char="Ø"/>
            </a:pPr>
            <a:r>
              <a:rPr lang="en-SG" dirty="0" smtClean="0"/>
              <a:t>Does it help you make decisions on allocation of personnel and resources?</a:t>
            </a:r>
          </a:p>
          <a:p>
            <a:pPr lvl="3">
              <a:buFont typeface="Wingdings" panose="05000000000000000000" pitchFamily="2" charset="2"/>
              <a:buChar char="Ø"/>
            </a:pPr>
            <a:r>
              <a:rPr lang="en-SG" dirty="0" smtClean="0"/>
              <a:t>Does it help you to identify specific partners?</a:t>
            </a:r>
          </a:p>
          <a:p>
            <a:pPr lvl="3">
              <a:buFont typeface="Wingdings" panose="05000000000000000000" pitchFamily="2" charset="2"/>
              <a:buChar char="Ø"/>
            </a:pPr>
            <a:r>
              <a:rPr lang="en-SG" dirty="0" smtClean="0"/>
              <a:t>Does it indicate what changes are needed in the organization?</a:t>
            </a:r>
          </a:p>
        </p:txBody>
      </p:sp>
    </p:spTree>
    <p:extLst>
      <p:ext uri="{BB962C8B-B14F-4D97-AF65-F5344CB8AC3E}">
        <p14:creationId xmlns:p14="http://schemas.microsoft.com/office/powerpoint/2010/main" val="1666520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356597">
            <a:off x="4521370" y="500490"/>
            <a:ext cx="1512168" cy="923330"/>
          </a:xfrm>
          <a:prstGeom prst="rect">
            <a:avLst/>
          </a:prstGeom>
          <a:noFill/>
        </p:spPr>
        <p:txBody>
          <a:bodyPr wrap="square" rtlCol="0">
            <a:spAutoFit/>
          </a:bodyPr>
          <a:lstStyle/>
          <a:p>
            <a:r>
              <a:rPr lang="en-US" sz="5400" b="1" dirty="0" smtClean="0">
                <a:solidFill>
                  <a:srgbClr val="FF0000"/>
                </a:solidFill>
              </a:rPr>
              <a:t>???</a:t>
            </a:r>
            <a:endParaRPr lang="en-GB" sz="5400" b="1" dirty="0">
              <a:solidFill>
                <a:srgbClr val="FF0000"/>
              </a:solidFill>
            </a:endParaRPr>
          </a:p>
        </p:txBody>
      </p:sp>
      <p:pic>
        <p:nvPicPr>
          <p:cNvPr id="11" name="Picture 2" descr="C:\Users\CK\AppData\Local\Microsoft\Windows\Temporary Internet Files\Content.IE5\QGSORW54\MC900197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97" y="1071664"/>
            <a:ext cx="8089587" cy="3004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921" y="1499626"/>
            <a:ext cx="1929337" cy="214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983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6. Decision on apostolic priorities</a:t>
            </a:r>
            <a:endParaRPr lang="en-SG" sz="3600" dirty="0"/>
          </a:p>
        </p:txBody>
      </p:sp>
      <p:sp>
        <p:nvSpPr>
          <p:cNvPr id="8" name="Content Placeholder 7"/>
          <p:cNvSpPr>
            <a:spLocks noGrp="1"/>
          </p:cNvSpPr>
          <p:nvPr>
            <p:ph idx="1"/>
          </p:nvPr>
        </p:nvSpPr>
        <p:spPr>
          <a:xfrm>
            <a:off x="4283968" y="1628800"/>
            <a:ext cx="4608512" cy="4525963"/>
          </a:xfrm>
        </p:spPr>
        <p:txBody>
          <a:bodyPr>
            <a:normAutofit/>
          </a:bodyPr>
          <a:lstStyle/>
          <a:p>
            <a:pPr>
              <a:spcBef>
                <a:spcPts val="0"/>
              </a:spcBef>
            </a:pPr>
            <a:r>
              <a:rPr lang="en-SG" sz="2400" dirty="0" smtClean="0"/>
              <a:t>Some ways to do this</a:t>
            </a:r>
          </a:p>
          <a:p>
            <a:pPr lvl="1"/>
            <a:r>
              <a:rPr lang="en-SG" sz="2000" dirty="0" smtClean="0"/>
              <a:t>Spiritual discernment in common</a:t>
            </a:r>
          </a:p>
          <a:p>
            <a:pPr lvl="1"/>
            <a:r>
              <a:rPr lang="en-SG" sz="2000" dirty="0" smtClean="0"/>
              <a:t>Gathering over several days or in retreat</a:t>
            </a:r>
          </a:p>
          <a:p>
            <a:pPr lvl="1"/>
            <a:r>
              <a:rPr lang="en-SG" sz="2000" dirty="0" smtClean="0"/>
              <a:t>Only after Steps 1-5 have been carried out well, and there is general satisfaction and consolation in the process so far</a:t>
            </a:r>
          </a:p>
          <a:p>
            <a:pPr lvl="1"/>
            <a:r>
              <a:rPr lang="en-SG" sz="2000" dirty="0" smtClean="0"/>
              <a:t>Iterative process of proposing options, deliberation, prayer, tentative decision, </a:t>
            </a:r>
            <a:r>
              <a:rPr lang="en-SG" sz="2000" dirty="0" err="1" smtClean="0"/>
              <a:t>etc</a:t>
            </a:r>
            <a:r>
              <a:rPr lang="en-SG" sz="2000" dirty="0" smtClean="0"/>
              <a:t> </a:t>
            </a:r>
          </a:p>
          <a:p>
            <a:pPr lvl="1"/>
            <a:r>
              <a:rPr lang="en-SG" sz="2000" dirty="0" smtClean="0"/>
              <a:t>Seek spiritual confirmation</a:t>
            </a:r>
          </a:p>
          <a:p>
            <a:pPr marL="0" indent="0">
              <a:buNone/>
            </a:pPr>
            <a:endParaRPr lang="en-SG" sz="20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4378686" cy="299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559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7. Specific goals</a:t>
            </a:r>
            <a:endParaRPr lang="en-SG" sz="3600" dirty="0"/>
          </a:p>
        </p:txBody>
      </p:sp>
      <p:sp>
        <p:nvSpPr>
          <p:cNvPr id="8" name="Content Placeholder 7"/>
          <p:cNvSpPr>
            <a:spLocks noGrp="1"/>
          </p:cNvSpPr>
          <p:nvPr>
            <p:ph idx="1"/>
          </p:nvPr>
        </p:nvSpPr>
        <p:spPr>
          <a:xfrm>
            <a:off x="3923928" y="1628800"/>
            <a:ext cx="4608512" cy="4525963"/>
          </a:xfrm>
        </p:spPr>
        <p:txBody>
          <a:bodyPr>
            <a:normAutofit/>
          </a:bodyPr>
          <a:lstStyle/>
          <a:p>
            <a:pPr>
              <a:spcBef>
                <a:spcPts val="0"/>
              </a:spcBef>
            </a:pPr>
            <a:r>
              <a:rPr lang="en-SG" sz="2400" dirty="0" smtClean="0">
                <a:solidFill>
                  <a:srgbClr val="0070C0"/>
                </a:solidFill>
              </a:rPr>
              <a:t>Without specific goals, apostolic priorities remain a distant dream</a:t>
            </a:r>
          </a:p>
          <a:p>
            <a:pPr lvl="1"/>
            <a:r>
              <a:rPr lang="en-SG" sz="2000" dirty="0" smtClean="0"/>
              <a:t>Specific goals refer to concrete things to achieve in order to actualize the apostolic priority</a:t>
            </a:r>
          </a:p>
          <a:p>
            <a:pPr lvl="1"/>
            <a:r>
              <a:rPr lang="en-SG" sz="2000" dirty="0" smtClean="0"/>
              <a:t>Usually more than one goal for each priority</a:t>
            </a:r>
          </a:p>
          <a:p>
            <a:pPr lvl="1"/>
            <a:r>
              <a:rPr lang="en-SG" sz="2000" dirty="0" smtClean="0"/>
              <a:t>Each goal is time-based</a:t>
            </a:r>
          </a:p>
          <a:p>
            <a:pPr marL="457200" lvl="1" indent="0">
              <a:buNone/>
            </a:pPr>
            <a:endParaRPr lang="en-SG" sz="2000" dirty="0" smtClean="0"/>
          </a:p>
          <a:p>
            <a:pPr marL="0" indent="0">
              <a:buNone/>
            </a:pPr>
            <a:endParaRPr lang="en-SG" sz="2000" dirty="0" smtClean="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560"/>
          <a:stretch/>
        </p:blipFill>
        <p:spPr bwMode="auto">
          <a:xfrm>
            <a:off x="-30460" y="1484784"/>
            <a:ext cx="3672408" cy="422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553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SG" dirty="0" smtClean="0"/>
              <a:t>Specific goals</a:t>
            </a:r>
            <a:endParaRPr lang="en-SG" dirty="0"/>
          </a:p>
        </p:txBody>
      </p:sp>
      <p:sp>
        <p:nvSpPr>
          <p:cNvPr id="3" name="Content Placeholder 2"/>
          <p:cNvSpPr>
            <a:spLocks noGrp="1"/>
          </p:cNvSpPr>
          <p:nvPr>
            <p:ph idx="1"/>
          </p:nvPr>
        </p:nvSpPr>
        <p:spPr>
          <a:xfrm>
            <a:off x="467544" y="1268760"/>
            <a:ext cx="8229600" cy="5256584"/>
          </a:xfrm>
        </p:spPr>
        <p:txBody>
          <a:bodyPr>
            <a:normAutofit/>
          </a:bodyPr>
          <a:lstStyle/>
          <a:p>
            <a:r>
              <a:rPr lang="en-SG" dirty="0" smtClean="0"/>
              <a:t>Example: Apostolic priority #1 </a:t>
            </a:r>
            <a:r>
              <a:rPr lang="en-SG" sz="2400" dirty="0" smtClean="0"/>
              <a:t>(Grow our basic education services for under-privileged youth in the rural areas of ABC state)</a:t>
            </a:r>
          </a:p>
          <a:p>
            <a:pPr marL="1704975" lvl="1" indent="-962025">
              <a:buNone/>
            </a:pPr>
            <a:r>
              <a:rPr lang="en-SG" sz="2400" dirty="0" smtClean="0">
                <a:solidFill>
                  <a:srgbClr val="0070C0"/>
                </a:solidFill>
              </a:rPr>
              <a:t>Goal 1: Expand capacity of existing 2 schools by 30% by 2019.</a:t>
            </a:r>
          </a:p>
          <a:p>
            <a:pPr marL="1614488" lvl="1" indent="-871538">
              <a:buNone/>
            </a:pPr>
            <a:r>
              <a:rPr lang="en-SG" sz="2400" dirty="0" smtClean="0">
                <a:solidFill>
                  <a:srgbClr val="0070C0"/>
                </a:solidFill>
              </a:rPr>
              <a:t>Goal 2: Provide personnel and training for xxx religious congregation to expand their schools’ capacity by 40% by 2020.</a:t>
            </a:r>
            <a:endParaRPr lang="en-SG" sz="2400" dirty="0">
              <a:solidFill>
                <a:srgbClr val="0070C0"/>
              </a:solidFill>
            </a:endParaRPr>
          </a:p>
          <a:p>
            <a:pPr lvl="1" indent="0">
              <a:buNone/>
            </a:pPr>
            <a:r>
              <a:rPr lang="en-SG" sz="2400" dirty="0" smtClean="0">
                <a:solidFill>
                  <a:srgbClr val="0070C0"/>
                </a:solidFill>
              </a:rPr>
              <a:t>Goal 3: Start new Jesuit school in xyz village by 2022.</a:t>
            </a:r>
          </a:p>
          <a:p>
            <a:pPr marL="1704975" lvl="1" indent="-962025">
              <a:buNone/>
            </a:pPr>
            <a:r>
              <a:rPr lang="en-SG" sz="2400" dirty="0" smtClean="0">
                <a:solidFill>
                  <a:srgbClr val="0070C0"/>
                </a:solidFill>
              </a:rPr>
              <a:t>Goal 4: Evaluate and update curriculum in all schools by 2025.</a:t>
            </a:r>
            <a:endParaRPr lang="en-SG" sz="2400" dirty="0">
              <a:solidFill>
                <a:srgbClr val="0070C0"/>
              </a:solidFill>
            </a:endParaRPr>
          </a:p>
        </p:txBody>
      </p:sp>
    </p:spTree>
    <p:extLst>
      <p:ext uri="{BB962C8B-B14F-4D97-AF65-F5344CB8AC3E}">
        <p14:creationId xmlns:p14="http://schemas.microsoft.com/office/powerpoint/2010/main" val="3008669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SG" dirty="0" smtClean="0"/>
              <a:t>Specific goals</a:t>
            </a:r>
            <a:endParaRPr lang="en-SG" dirty="0"/>
          </a:p>
        </p:txBody>
      </p:sp>
      <p:sp>
        <p:nvSpPr>
          <p:cNvPr id="3" name="Content Placeholder 2"/>
          <p:cNvSpPr>
            <a:spLocks noGrp="1"/>
          </p:cNvSpPr>
          <p:nvPr>
            <p:ph idx="1"/>
          </p:nvPr>
        </p:nvSpPr>
        <p:spPr>
          <a:xfrm>
            <a:off x="467544" y="1268760"/>
            <a:ext cx="8229600" cy="5256584"/>
          </a:xfrm>
        </p:spPr>
        <p:txBody>
          <a:bodyPr>
            <a:normAutofit/>
          </a:bodyPr>
          <a:lstStyle/>
          <a:p>
            <a:pPr marL="357188" lvl="1" indent="-357188">
              <a:buFont typeface="Arial" panose="020B0604020202020204" pitchFamily="34" charset="0"/>
              <a:buChar char="•"/>
            </a:pPr>
            <a:r>
              <a:rPr lang="en-SG" sz="3300" dirty="0" smtClean="0"/>
              <a:t>Common mistakes:</a:t>
            </a:r>
          </a:p>
          <a:p>
            <a:pPr marL="742950" lvl="2" indent="-342900">
              <a:buFontTx/>
              <a:buChar char="-"/>
            </a:pPr>
            <a:r>
              <a:rPr lang="en-SG" sz="2800" dirty="0" smtClean="0"/>
              <a:t>Unrealistic goals</a:t>
            </a:r>
          </a:p>
          <a:p>
            <a:pPr marL="742950" lvl="2" indent="-342900">
              <a:buFontTx/>
              <a:buChar char="-"/>
            </a:pPr>
            <a:r>
              <a:rPr lang="en-SG" sz="2800" dirty="0" smtClean="0"/>
              <a:t>Lack of creativity in strategies</a:t>
            </a:r>
          </a:p>
          <a:p>
            <a:pPr marL="742950" lvl="2" indent="-342900">
              <a:buFontTx/>
              <a:buChar char="-"/>
            </a:pPr>
            <a:r>
              <a:rPr lang="en-SG" sz="2800" dirty="0" smtClean="0"/>
              <a:t>Lack of exploring opportunities for collaboration</a:t>
            </a:r>
          </a:p>
          <a:p>
            <a:pPr marL="742950" lvl="2" indent="-342900">
              <a:buFontTx/>
              <a:buChar char="-"/>
            </a:pPr>
            <a:r>
              <a:rPr lang="en-SG" sz="2800" dirty="0" smtClean="0"/>
              <a:t>Too vague (Specify who, what, where, when, how)</a:t>
            </a:r>
          </a:p>
          <a:p>
            <a:pPr marL="742950" lvl="2" indent="-342900">
              <a:buFontTx/>
              <a:buChar char="-"/>
            </a:pPr>
            <a:r>
              <a:rPr lang="en-SG" sz="2800" dirty="0" smtClean="0"/>
              <a:t>No real impact on the priority</a:t>
            </a:r>
          </a:p>
        </p:txBody>
      </p:sp>
    </p:spTree>
    <p:extLst>
      <p:ext uri="{BB962C8B-B14F-4D97-AF65-F5344CB8AC3E}">
        <p14:creationId xmlns:p14="http://schemas.microsoft.com/office/powerpoint/2010/main" val="1914688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8. Action plans</a:t>
            </a:r>
            <a:endParaRPr lang="en-SG" sz="3600" dirty="0"/>
          </a:p>
        </p:txBody>
      </p:sp>
      <p:sp>
        <p:nvSpPr>
          <p:cNvPr id="8" name="Content Placeholder 7"/>
          <p:cNvSpPr>
            <a:spLocks noGrp="1"/>
          </p:cNvSpPr>
          <p:nvPr>
            <p:ph idx="1"/>
          </p:nvPr>
        </p:nvSpPr>
        <p:spPr>
          <a:xfrm>
            <a:off x="4283968" y="1628800"/>
            <a:ext cx="4608512" cy="4525963"/>
          </a:xfrm>
        </p:spPr>
        <p:txBody>
          <a:bodyPr>
            <a:normAutofit/>
          </a:bodyPr>
          <a:lstStyle/>
          <a:p>
            <a:pPr>
              <a:spcBef>
                <a:spcPts val="0"/>
              </a:spcBef>
            </a:pPr>
            <a:r>
              <a:rPr lang="en-SG" sz="2400" dirty="0" smtClean="0">
                <a:solidFill>
                  <a:srgbClr val="0070C0"/>
                </a:solidFill>
              </a:rPr>
              <a:t>Action plans enable coordination of efforts towards the goals</a:t>
            </a:r>
          </a:p>
          <a:p>
            <a:pPr lvl="1"/>
            <a:r>
              <a:rPr lang="en-SG" sz="2400" dirty="0" smtClean="0"/>
              <a:t>Process of </a:t>
            </a:r>
            <a:r>
              <a:rPr lang="en-SG" sz="2400" dirty="0"/>
              <a:t>a</a:t>
            </a:r>
            <a:r>
              <a:rPr lang="en-SG" sz="2400" dirty="0" smtClean="0"/>
              <a:t>ction planning helps to fine-tune the goals</a:t>
            </a:r>
          </a:p>
          <a:p>
            <a:pPr lvl="1"/>
            <a:r>
              <a:rPr lang="en-SG" sz="2400" dirty="0" smtClean="0"/>
              <a:t>Confirmation of discernment</a:t>
            </a:r>
          </a:p>
          <a:p>
            <a:pPr lvl="1"/>
            <a:r>
              <a:rPr lang="en-SG" sz="2400" dirty="0" smtClean="0"/>
              <a:t>Not too specific, not too vague</a:t>
            </a:r>
          </a:p>
          <a:p>
            <a:pPr marL="0" indent="0">
              <a:buNone/>
            </a:pPr>
            <a:endParaRPr lang="en-SG" sz="2000" dirty="0" smtClean="0"/>
          </a:p>
        </p:txBody>
      </p:sp>
      <p:pic>
        <p:nvPicPr>
          <p:cNvPr id="5" name="Picture 3" descr="C:\Users\CK\AppData\Local\Microsoft\Windows\Temporary Internet Files\Content.IE5\TEYLBSX7\MC9000787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17339">
            <a:off x="611560" y="2060848"/>
            <a:ext cx="331236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235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200" dirty="0" smtClean="0"/>
              <a:t>Do an action plan for each goal</a:t>
            </a:r>
            <a:endParaRPr lang="en-GB" sz="3200" dirty="0"/>
          </a:p>
        </p:txBody>
      </p:sp>
      <p:sp>
        <p:nvSpPr>
          <p:cNvPr id="3" name="Content Placeholder 2"/>
          <p:cNvSpPr>
            <a:spLocks noGrp="1"/>
          </p:cNvSpPr>
          <p:nvPr>
            <p:ph idx="1"/>
          </p:nvPr>
        </p:nvSpPr>
        <p:spPr>
          <a:xfrm>
            <a:off x="467544" y="1196752"/>
            <a:ext cx="8229600" cy="4925144"/>
          </a:xfrm>
        </p:spPr>
        <p:txBody>
          <a:bodyPr>
            <a:normAutofit/>
          </a:bodyPr>
          <a:lstStyle/>
          <a:p>
            <a:pPr marL="514350" indent="-514350">
              <a:buFont typeface="Arial" pitchFamily="34" charset="0"/>
              <a:buAutoNum type="arabicPeriod"/>
            </a:pPr>
            <a:r>
              <a:rPr lang="en-US" sz="2400" dirty="0" smtClean="0"/>
              <a:t>List the main actions after considering the following questions:</a:t>
            </a:r>
          </a:p>
          <a:p>
            <a:pPr marL="833438" lvl="1" indent="-342900">
              <a:buFontTx/>
              <a:buChar char="-"/>
            </a:pPr>
            <a:r>
              <a:rPr lang="en-US" sz="2000" dirty="0" smtClean="0"/>
              <a:t>What are the </a:t>
            </a:r>
            <a:r>
              <a:rPr lang="en-US" sz="2000" b="1" dirty="0" smtClean="0"/>
              <a:t>steps </a:t>
            </a:r>
            <a:r>
              <a:rPr lang="en-US" sz="2000" dirty="0" smtClean="0"/>
              <a:t>needed to </a:t>
            </a:r>
            <a:r>
              <a:rPr lang="en-US" sz="2000" dirty="0"/>
              <a:t>reach </a:t>
            </a:r>
            <a:r>
              <a:rPr lang="en-US" sz="2000" dirty="0" smtClean="0"/>
              <a:t>this </a:t>
            </a:r>
            <a:r>
              <a:rPr lang="en-US" sz="2000" dirty="0"/>
              <a:t>goal? </a:t>
            </a:r>
            <a:r>
              <a:rPr lang="en-US" sz="2000" dirty="0" smtClean="0"/>
              <a:t>How will we get the </a:t>
            </a:r>
            <a:r>
              <a:rPr lang="en-US" sz="2000" b="1" dirty="0" smtClean="0"/>
              <a:t>resources</a:t>
            </a:r>
            <a:r>
              <a:rPr lang="en-US" sz="2000" dirty="0" smtClean="0"/>
              <a:t>? What </a:t>
            </a:r>
            <a:r>
              <a:rPr lang="en-US" sz="2000" b="1" dirty="0" smtClean="0"/>
              <a:t>changes</a:t>
            </a:r>
            <a:r>
              <a:rPr lang="en-US" sz="2000" dirty="0" smtClean="0"/>
              <a:t> are needed? </a:t>
            </a:r>
            <a:r>
              <a:rPr lang="en-US" sz="2000" dirty="0"/>
              <a:t>What can be done about </a:t>
            </a:r>
            <a:r>
              <a:rPr lang="en-US" sz="2000" dirty="0" smtClean="0"/>
              <a:t>the </a:t>
            </a:r>
            <a:r>
              <a:rPr lang="en-US" sz="2000" b="1" dirty="0" smtClean="0"/>
              <a:t>anticipated difficulties</a:t>
            </a:r>
            <a:r>
              <a:rPr lang="en-US" sz="2000" dirty="0" smtClean="0"/>
              <a:t>? </a:t>
            </a:r>
          </a:p>
          <a:p>
            <a:pPr marL="514350" indent="-514350">
              <a:buAutoNum type="arabicPeriod"/>
            </a:pPr>
            <a:r>
              <a:rPr lang="en-US" sz="2400" dirty="0" smtClean="0"/>
              <a:t>Who will be in charge of doing this?</a:t>
            </a:r>
          </a:p>
          <a:p>
            <a:pPr marL="514350" indent="-514350">
              <a:buAutoNum type="arabicPeriod"/>
            </a:pPr>
            <a:r>
              <a:rPr lang="en-US" sz="2400" dirty="0" smtClean="0"/>
              <a:t>When will it be done? </a:t>
            </a:r>
          </a:p>
          <a:p>
            <a:pPr marL="447675" indent="0">
              <a:buNone/>
            </a:pPr>
            <a:endParaRPr lang="en-GB" sz="2000" dirty="0" smtClean="0"/>
          </a:p>
          <a:p>
            <a:pPr marL="447675" indent="0">
              <a:buNone/>
            </a:pPr>
            <a:r>
              <a:rPr lang="en-GB" sz="2000" dirty="0" smtClean="0"/>
              <a:t>Goal #1</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506354015"/>
              </p:ext>
            </p:extLst>
          </p:nvPr>
        </p:nvGraphicFramePr>
        <p:xfrm>
          <a:off x="1043608" y="4653136"/>
          <a:ext cx="6096000" cy="1483360"/>
        </p:xfrm>
        <a:graphic>
          <a:graphicData uri="http://schemas.openxmlformats.org/drawingml/2006/table">
            <a:tbl>
              <a:tblPr firstRow="1" bandRow="1">
                <a:tableStyleId>{5C22544A-7EE6-4342-B048-85BDC9FD1C3A}</a:tableStyleId>
              </a:tblPr>
              <a:tblGrid>
                <a:gridCol w="2304256"/>
                <a:gridCol w="1759744"/>
                <a:gridCol w="2032000"/>
              </a:tblGrid>
              <a:tr h="370840">
                <a:tc>
                  <a:txBody>
                    <a:bodyPr/>
                    <a:lstStyle/>
                    <a:p>
                      <a:r>
                        <a:rPr lang="en-SG" dirty="0" smtClean="0"/>
                        <a:t>Main actions</a:t>
                      </a:r>
                      <a:endParaRPr lang="en-SG" dirty="0"/>
                    </a:p>
                  </a:txBody>
                  <a:tcPr/>
                </a:tc>
                <a:tc>
                  <a:txBody>
                    <a:bodyPr/>
                    <a:lstStyle/>
                    <a:p>
                      <a:r>
                        <a:rPr lang="en-SG" dirty="0" smtClean="0"/>
                        <a:t>Who</a:t>
                      </a:r>
                      <a:endParaRPr lang="en-SG" dirty="0"/>
                    </a:p>
                  </a:txBody>
                  <a:tcPr/>
                </a:tc>
                <a:tc>
                  <a:txBody>
                    <a:bodyPr/>
                    <a:lstStyle/>
                    <a:p>
                      <a:r>
                        <a:rPr lang="en-SG" dirty="0" smtClean="0"/>
                        <a:t>When</a:t>
                      </a:r>
                      <a:endParaRPr lang="en-SG" dirty="0"/>
                    </a:p>
                  </a:txBody>
                  <a:tcPr/>
                </a:tc>
              </a:tr>
              <a:tr h="370840">
                <a:tc>
                  <a:txBody>
                    <a:bodyPr/>
                    <a:lstStyle/>
                    <a:p>
                      <a:r>
                        <a:rPr lang="en-SG" dirty="0" smtClean="0"/>
                        <a:t>1.</a:t>
                      </a:r>
                      <a:endParaRPr lang="en-SG" dirty="0"/>
                    </a:p>
                  </a:txBody>
                  <a:tcPr/>
                </a:tc>
                <a:tc>
                  <a:txBody>
                    <a:bodyPr/>
                    <a:lstStyle/>
                    <a:p>
                      <a:endParaRPr lang="en-SG"/>
                    </a:p>
                  </a:txBody>
                  <a:tcPr/>
                </a:tc>
                <a:tc>
                  <a:txBody>
                    <a:bodyPr/>
                    <a:lstStyle/>
                    <a:p>
                      <a:endParaRPr lang="en-SG"/>
                    </a:p>
                  </a:txBody>
                  <a:tcPr/>
                </a:tc>
              </a:tr>
              <a:tr h="370840">
                <a:tc>
                  <a:txBody>
                    <a:bodyPr/>
                    <a:lstStyle/>
                    <a:p>
                      <a:r>
                        <a:rPr lang="en-SG" dirty="0" smtClean="0"/>
                        <a:t>2.</a:t>
                      </a:r>
                      <a:endParaRPr lang="en-SG" dirty="0"/>
                    </a:p>
                  </a:txBody>
                  <a:tcPr/>
                </a:tc>
                <a:tc>
                  <a:txBody>
                    <a:bodyPr/>
                    <a:lstStyle/>
                    <a:p>
                      <a:endParaRPr lang="en-SG"/>
                    </a:p>
                  </a:txBody>
                  <a:tcPr/>
                </a:tc>
                <a:tc>
                  <a:txBody>
                    <a:bodyPr/>
                    <a:lstStyle/>
                    <a:p>
                      <a:endParaRPr lang="en-SG" dirty="0"/>
                    </a:p>
                  </a:txBody>
                  <a:tcPr/>
                </a:tc>
              </a:tr>
              <a:tr h="370840">
                <a:tc>
                  <a:txBody>
                    <a:bodyPr/>
                    <a:lstStyle/>
                    <a:p>
                      <a:r>
                        <a:rPr lang="en-SG" dirty="0" smtClean="0"/>
                        <a:t>3.</a:t>
                      </a:r>
                      <a:endParaRPr lang="en-SG" dirty="0"/>
                    </a:p>
                  </a:txBody>
                  <a:tcPr/>
                </a:tc>
                <a:tc>
                  <a:txBody>
                    <a:bodyPr/>
                    <a:lstStyle/>
                    <a:p>
                      <a:endParaRPr lang="en-SG" dirty="0"/>
                    </a:p>
                  </a:txBody>
                  <a:tcPr/>
                </a:tc>
                <a:tc>
                  <a:txBody>
                    <a:bodyPr/>
                    <a:lstStyle/>
                    <a:p>
                      <a:endParaRPr lang="en-SG" dirty="0"/>
                    </a:p>
                  </a:txBody>
                  <a:tcPr/>
                </a:tc>
              </a:tr>
            </a:tbl>
          </a:graphicData>
        </a:graphic>
      </p:graphicFrame>
    </p:spTree>
    <p:extLst>
      <p:ext uri="{BB962C8B-B14F-4D97-AF65-F5344CB8AC3E}">
        <p14:creationId xmlns:p14="http://schemas.microsoft.com/office/powerpoint/2010/main" val="3076606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424936" cy="1143000"/>
          </a:xfrm>
        </p:spPr>
        <p:txBody>
          <a:bodyPr>
            <a:noAutofit/>
          </a:bodyPr>
          <a:lstStyle/>
          <a:p>
            <a:r>
              <a:rPr lang="en-SG" sz="3600" dirty="0" smtClean="0"/>
              <a:t>What changes are needed? </a:t>
            </a:r>
            <a:br>
              <a:rPr lang="en-SG" sz="3600" dirty="0" smtClean="0"/>
            </a:br>
            <a:r>
              <a:rPr lang="en-SG" sz="2800" dirty="0" smtClean="0"/>
              <a:t>New priorities often do not fit with existing structures. </a:t>
            </a:r>
            <a:r>
              <a:rPr lang="en-SG" sz="2400" dirty="0" smtClean="0"/>
              <a:t>Hence need a systemic approach: What adjustments are needed in the current structures, policies, personnel, resources, activities? </a:t>
            </a:r>
            <a:br>
              <a:rPr lang="en-SG" sz="2400" dirty="0" smtClean="0"/>
            </a:br>
            <a:r>
              <a:rPr lang="en-SG" sz="2800" i="1" dirty="0" smtClean="0"/>
              <a:t>Availability …. inner freedom …. practical wisdom</a:t>
            </a:r>
            <a:endParaRPr lang="en-SG" sz="3600" i="1" dirty="0"/>
          </a:p>
        </p:txBody>
      </p:sp>
      <p:pic>
        <p:nvPicPr>
          <p:cNvPr id="2050" name="Picture 2" descr="C:\Users\CK\AppData\Local\Microsoft\Windows\INetCache\IE\F6ULTHGP\grafik_400brei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80928"/>
            <a:ext cx="5453431" cy="359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83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8571" y="2725701"/>
            <a:ext cx="1296144" cy="1569660"/>
          </a:xfrm>
          <a:prstGeom prst="rect">
            <a:avLst/>
          </a:prstGeom>
          <a:solidFill>
            <a:srgbClr val="92D050"/>
          </a:solidFill>
          <a:ln>
            <a:solidFill>
              <a:schemeClr val="tx1"/>
            </a:solidFill>
          </a:ln>
        </p:spPr>
        <p:txBody>
          <a:bodyPr wrap="square" rtlCol="0">
            <a:spAutoFit/>
          </a:bodyPr>
          <a:lstStyle/>
          <a:p>
            <a:pPr algn="ctr"/>
            <a:endParaRPr lang="en-US" sz="2400" dirty="0" smtClean="0">
              <a:solidFill>
                <a:prstClr val="black"/>
              </a:solidFill>
            </a:endParaRPr>
          </a:p>
          <a:p>
            <a:pPr algn="ctr"/>
            <a:r>
              <a:rPr lang="en-US" sz="2400" dirty="0" smtClean="0">
                <a:solidFill>
                  <a:prstClr val="black"/>
                </a:solidFill>
              </a:rPr>
              <a:t>Mission, context</a:t>
            </a:r>
          </a:p>
          <a:p>
            <a:pPr algn="ctr"/>
            <a:endParaRPr lang="en-GB" sz="2400" dirty="0">
              <a:solidFill>
                <a:prstClr val="black"/>
              </a:solidFill>
            </a:endParaRPr>
          </a:p>
        </p:txBody>
      </p:sp>
      <p:sp>
        <p:nvSpPr>
          <p:cNvPr id="5" name="TextBox 4"/>
          <p:cNvSpPr txBox="1"/>
          <p:nvPr/>
        </p:nvSpPr>
        <p:spPr>
          <a:xfrm>
            <a:off x="3431337" y="3968582"/>
            <a:ext cx="1296144" cy="369332"/>
          </a:xfrm>
          <a:prstGeom prst="rect">
            <a:avLst/>
          </a:prstGeom>
          <a:solidFill>
            <a:srgbClr val="FFFF66"/>
          </a:solidFill>
          <a:ln>
            <a:solidFill>
              <a:schemeClr val="tx1"/>
            </a:solidFill>
          </a:ln>
        </p:spPr>
        <p:txBody>
          <a:bodyPr wrap="square" rtlCol="0">
            <a:spAutoFit/>
          </a:bodyPr>
          <a:lstStyle/>
          <a:p>
            <a:pPr algn="ctr"/>
            <a:r>
              <a:rPr lang="en-US" dirty="0" smtClean="0">
                <a:solidFill>
                  <a:prstClr val="black"/>
                </a:solidFill>
              </a:rPr>
              <a:t>PRIORITY 3</a:t>
            </a:r>
            <a:endParaRPr lang="en-GB" dirty="0">
              <a:solidFill>
                <a:prstClr val="black"/>
              </a:solidFill>
            </a:endParaRPr>
          </a:p>
        </p:txBody>
      </p:sp>
      <p:sp>
        <p:nvSpPr>
          <p:cNvPr id="6" name="TextBox 5"/>
          <p:cNvSpPr txBox="1"/>
          <p:nvPr/>
        </p:nvSpPr>
        <p:spPr>
          <a:xfrm>
            <a:off x="3431337" y="2899594"/>
            <a:ext cx="1296144" cy="369332"/>
          </a:xfrm>
          <a:prstGeom prst="rect">
            <a:avLst/>
          </a:prstGeom>
          <a:solidFill>
            <a:srgbClr val="FFFF66"/>
          </a:solidFill>
          <a:ln>
            <a:solidFill>
              <a:schemeClr val="tx1"/>
            </a:solidFill>
          </a:ln>
        </p:spPr>
        <p:txBody>
          <a:bodyPr wrap="square" rtlCol="0">
            <a:spAutoFit/>
          </a:bodyPr>
          <a:lstStyle/>
          <a:p>
            <a:pPr algn="ctr"/>
            <a:r>
              <a:rPr lang="en-US" dirty="0" smtClean="0">
                <a:solidFill>
                  <a:prstClr val="black"/>
                </a:solidFill>
              </a:rPr>
              <a:t>PRIORITY 2</a:t>
            </a:r>
            <a:endParaRPr lang="en-GB" dirty="0">
              <a:solidFill>
                <a:prstClr val="black"/>
              </a:solidFill>
            </a:endParaRPr>
          </a:p>
        </p:txBody>
      </p:sp>
      <p:sp>
        <p:nvSpPr>
          <p:cNvPr id="7" name="TextBox 6"/>
          <p:cNvSpPr txBox="1"/>
          <p:nvPr/>
        </p:nvSpPr>
        <p:spPr>
          <a:xfrm>
            <a:off x="3401953" y="1932890"/>
            <a:ext cx="1296144" cy="369332"/>
          </a:xfrm>
          <a:prstGeom prst="rect">
            <a:avLst/>
          </a:prstGeom>
          <a:solidFill>
            <a:srgbClr val="FFFF66"/>
          </a:solidFill>
          <a:ln>
            <a:solidFill>
              <a:schemeClr val="tx1"/>
            </a:solidFill>
          </a:ln>
        </p:spPr>
        <p:txBody>
          <a:bodyPr wrap="square" rtlCol="0">
            <a:spAutoFit/>
          </a:bodyPr>
          <a:lstStyle/>
          <a:p>
            <a:pPr algn="ctr"/>
            <a:r>
              <a:rPr lang="en-US" dirty="0" smtClean="0">
                <a:solidFill>
                  <a:prstClr val="black"/>
                </a:solidFill>
              </a:rPr>
              <a:t>PRIORITY 1</a:t>
            </a:r>
            <a:endParaRPr lang="en-GB" dirty="0">
              <a:solidFill>
                <a:prstClr val="black"/>
              </a:solidFill>
            </a:endParaRPr>
          </a:p>
        </p:txBody>
      </p:sp>
      <p:sp>
        <p:nvSpPr>
          <p:cNvPr id="8" name="TextBox 7"/>
          <p:cNvSpPr txBox="1"/>
          <p:nvPr/>
        </p:nvSpPr>
        <p:spPr>
          <a:xfrm>
            <a:off x="5685288" y="2906179"/>
            <a:ext cx="1296144"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dirty="0" smtClean="0">
                <a:solidFill>
                  <a:prstClr val="black"/>
                </a:solidFill>
              </a:rPr>
              <a:t>Goal</a:t>
            </a:r>
            <a:endParaRPr lang="en-GB" sz="2400" dirty="0">
              <a:solidFill>
                <a:prstClr val="black"/>
              </a:solidFill>
            </a:endParaRPr>
          </a:p>
        </p:txBody>
      </p:sp>
      <p:sp>
        <p:nvSpPr>
          <p:cNvPr id="9" name="TextBox 8"/>
          <p:cNvSpPr txBox="1"/>
          <p:nvPr/>
        </p:nvSpPr>
        <p:spPr>
          <a:xfrm>
            <a:off x="5659579" y="2101498"/>
            <a:ext cx="1296144"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dirty="0" smtClean="0">
                <a:solidFill>
                  <a:prstClr val="black"/>
                </a:solidFill>
              </a:rPr>
              <a:t>Goal</a:t>
            </a:r>
            <a:endParaRPr lang="en-GB" sz="2400" dirty="0">
              <a:solidFill>
                <a:prstClr val="black"/>
              </a:solidFill>
            </a:endParaRPr>
          </a:p>
        </p:txBody>
      </p:sp>
      <p:sp>
        <p:nvSpPr>
          <p:cNvPr id="10" name="TextBox 9"/>
          <p:cNvSpPr txBox="1"/>
          <p:nvPr/>
        </p:nvSpPr>
        <p:spPr>
          <a:xfrm>
            <a:off x="5652120" y="1416124"/>
            <a:ext cx="1296144"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dirty="0" smtClean="0">
                <a:solidFill>
                  <a:prstClr val="black"/>
                </a:solidFill>
              </a:rPr>
              <a:t>Goal</a:t>
            </a:r>
            <a:endParaRPr lang="en-GB" sz="2400" dirty="0">
              <a:solidFill>
                <a:prstClr val="black"/>
              </a:solidFill>
            </a:endParaRPr>
          </a:p>
        </p:txBody>
      </p:sp>
      <p:sp>
        <p:nvSpPr>
          <p:cNvPr id="11" name="TextBox 10"/>
          <p:cNvSpPr txBox="1"/>
          <p:nvPr/>
        </p:nvSpPr>
        <p:spPr>
          <a:xfrm>
            <a:off x="5687285" y="4393898"/>
            <a:ext cx="1296144"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dirty="0" smtClean="0">
                <a:solidFill>
                  <a:prstClr val="black"/>
                </a:solidFill>
              </a:rPr>
              <a:t>Goal</a:t>
            </a:r>
            <a:endParaRPr lang="en-GB" sz="2400" dirty="0">
              <a:solidFill>
                <a:prstClr val="black"/>
              </a:solidFill>
            </a:endParaRPr>
          </a:p>
        </p:txBody>
      </p:sp>
      <p:sp>
        <p:nvSpPr>
          <p:cNvPr id="12" name="TextBox 11"/>
          <p:cNvSpPr txBox="1"/>
          <p:nvPr/>
        </p:nvSpPr>
        <p:spPr>
          <a:xfrm>
            <a:off x="5687285" y="3627488"/>
            <a:ext cx="1296144"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dirty="0" smtClean="0">
                <a:solidFill>
                  <a:prstClr val="black"/>
                </a:solidFill>
              </a:rPr>
              <a:t>Goal</a:t>
            </a:r>
            <a:endParaRPr lang="en-GB" sz="2400" dirty="0">
              <a:solidFill>
                <a:prstClr val="black"/>
              </a:solidFill>
            </a:endParaRPr>
          </a:p>
        </p:txBody>
      </p:sp>
      <p:sp>
        <p:nvSpPr>
          <p:cNvPr id="13" name="TextBox 12"/>
          <p:cNvSpPr txBox="1"/>
          <p:nvPr/>
        </p:nvSpPr>
        <p:spPr>
          <a:xfrm>
            <a:off x="5705315" y="5229200"/>
            <a:ext cx="1296144"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dirty="0" smtClean="0">
                <a:solidFill>
                  <a:prstClr val="black"/>
                </a:solidFill>
              </a:rPr>
              <a:t>Goal</a:t>
            </a:r>
            <a:endParaRPr lang="en-GB" sz="2400"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5858" y="2863567"/>
            <a:ext cx="667238" cy="55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1146" y="3589902"/>
            <a:ext cx="667238" cy="55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9841" y="4393898"/>
            <a:ext cx="598573" cy="4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9331" y="5229200"/>
            <a:ext cx="623766" cy="51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7954" y="2049245"/>
            <a:ext cx="685512" cy="5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0506" y="1350663"/>
            <a:ext cx="685512" cy="5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a:stCxn id="4" idx="3"/>
            <a:endCxn id="6" idx="1"/>
          </p:cNvCxnSpPr>
          <p:nvPr/>
        </p:nvCxnSpPr>
        <p:spPr>
          <a:xfrm flipV="1">
            <a:off x="2454715" y="3084260"/>
            <a:ext cx="976622" cy="426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a:endCxn id="7" idx="1"/>
          </p:cNvCxnSpPr>
          <p:nvPr/>
        </p:nvCxnSpPr>
        <p:spPr>
          <a:xfrm flipV="1">
            <a:off x="2454715" y="2117556"/>
            <a:ext cx="947238" cy="1392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3"/>
            <a:endCxn id="5" idx="1"/>
          </p:cNvCxnSpPr>
          <p:nvPr/>
        </p:nvCxnSpPr>
        <p:spPr>
          <a:xfrm>
            <a:off x="2454715" y="3510531"/>
            <a:ext cx="976622" cy="64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stCxn id="7" idx="3"/>
            <a:endCxn id="10" idx="1"/>
          </p:cNvCxnSpPr>
          <p:nvPr/>
        </p:nvCxnSpPr>
        <p:spPr>
          <a:xfrm flipV="1">
            <a:off x="4698097" y="1646957"/>
            <a:ext cx="954023" cy="470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a:stCxn id="7" idx="3"/>
            <a:endCxn id="9" idx="1"/>
          </p:cNvCxnSpPr>
          <p:nvPr/>
        </p:nvCxnSpPr>
        <p:spPr>
          <a:xfrm>
            <a:off x="4698097" y="2117556"/>
            <a:ext cx="961482" cy="214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a:stCxn id="6" idx="3"/>
            <a:endCxn id="8" idx="1"/>
          </p:cNvCxnSpPr>
          <p:nvPr/>
        </p:nvCxnSpPr>
        <p:spPr>
          <a:xfrm>
            <a:off x="4727481" y="3084260"/>
            <a:ext cx="957807" cy="52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5" name="Straight Arrow Connector 1034"/>
          <p:cNvCxnSpPr>
            <a:stCxn id="5" idx="3"/>
            <a:endCxn id="12" idx="1"/>
          </p:cNvCxnSpPr>
          <p:nvPr/>
        </p:nvCxnSpPr>
        <p:spPr>
          <a:xfrm flipV="1">
            <a:off x="4727481" y="3858321"/>
            <a:ext cx="959804" cy="294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5" idx="3"/>
            <a:endCxn id="11" idx="1"/>
          </p:cNvCxnSpPr>
          <p:nvPr/>
        </p:nvCxnSpPr>
        <p:spPr>
          <a:xfrm>
            <a:off x="4727481" y="4153248"/>
            <a:ext cx="959804" cy="471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9" name="Straight Arrow Connector 1038"/>
          <p:cNvCxnSpPr>
            <a:stCxn id="5" idx="3"/>
            <a:endCxn id="13" idx="1"/>
          </p:cNvCxnSpPr>
          <p:nvPr/>
        </p:nvCxnSpPr>
        <p:spPr>
          <a:xfrm>
            <a:off x="4727481" y="4153248"/>
            <a:ext cx="977834" cy="1306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2" name="Straight Arrow Connector 1041"/>
          <p:cNvCxnSpPr>
            <a:stCxn id="10" idx="3"/>
            <a:endCxn id="19" idx="1"/>
          </p:cNvCxnSpPr>
          <p:nvPr/>
        </p:nvCxnSpPr>
        <p:spPr>
          <a:xfrm flipV="1">
            <a:off x="6948264" y="1633748"/>
            <a:ext cx="372242" cy="13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4" name="Straight Arrow Connector 1043"/>
          <p:cNvCxnSpPr>
            <a:stCxn id="9" idx="3"/>
            <a:endCxn id="18" idx="1"/>
          </p:cNvCxnSpPr>
          <p:nvPr/>
        </p:nvCxnSpPr>
        <p:spPr>
          <a:xfrm flipV="1">
            <a:off x="6955723" y="2332330"/>
            <a:ext cx="37223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6" name="Straight Arrow Connector 1045"/>
          <p:cNvCxnSpPr>
            <a:stCxn id="8" idx="3"/>
            <a:endCxn id="1026" idx="1"/>
          </p:cNvCxnSpPr>
          <p:nvPr/>
        </p:nvCxnSpPr>
        <p:spPr>
          <a:xfrm>
            <a:off x="6981432" y="3137012"/>
            <a:ext cx="384426" cy="2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8" name="Straight Arrow Connector 1047"/>
          <p:cNvCxnSpPr>
            <a:stCxn id="12" idx="3"/>
            <a:endCxn id="15" idx="1"/>
          </p:cNvCxnSpPr>
          <p:nvPr/>
        </p:nvCxnSpPr>
        <p:spPr>
          <a:xfrm>
            <a:off x="6983429" y="3858321"/>
            <a:ext cx="377717" cy="7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0" name="Straight Arrow Connector 1049"/>
          <p:cNvCxnSpPr>
            <a:stCxn id="11" idx="3"/>
            <a:endCxn id="16" idx="1"/>
          </p:cNvCxnSpPr>
          <p:nvPr/>
        </p:nvCxnSpPr>
        <p:spPr>
          <a:xfrm>
            <a:off x="6983429" y="4624731"/>
            <a:ext cx="436412" cy="1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2" name="Straight Arrow Connector 1051"/>
          <p:cNvCxnSpPr>
            <a:stCxn id="13" idx="3"/>
            <a:endCxn id="17" idx="1"/>
          </p:cNvCxnSpPr>
          <p:nvPr/>
        </p:nvCxnSpPr>
        <p:spPr>
          <a:xfrm>
            <a:off x="7001459" y="5460033"/>
            <a:ext cx="407872" cy="2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6" name="TextBox 1065"/>
          <p:cNvSpPr txBox="1"/>
          <p:nvPr/>
        </p:nvSpPr>
        <p:spPr>
          <a:xfrm>
            <a:off x="7249411" y="704332"/>
            <a:ext cx="827702" cy="646331"/>
          </a:xfrm>
          <a:prstGeom prst="rect">
            <a:avLst/>
          </a:prstGeom>
          <a:noFill/>
        </p:spPr>
        <p:txBody>
          <a:bodyPr wrap="square" rtlCol="0">
            <a:spAutoFit/>
          </a:bodyPr>
          <a:lstStyle/>
          <a:p>
            <a:r>
              <a:rPr lang="en-US" dirty="0" smtClean="0">
                <a:solidFill>
                  <a:prstClr val="black"/>
                </a:solidFill>
              </a:rPr>
              <a:t>Action plans</a:t>
            </a:r>
            <a:endParaRPr lang="en-GB" dirty="0">
              <a:solidFill>
                <a:prstClr val="black"/>
              </a:solidFill>
            </a:endParaRPr>
          </a:p>
        </p:txBody>
      </p:sp>
    </p:spTree>
    <p:extLst>
      <p:ext uri="{BB962C8B-B14F-4D97-AF65-F5344CB8AC3E}">
        <p14:creationId xmlns:p14="http://schemas.microsoft.com/office/powerpoint/2010/main" val="2234332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9. Monitoring and evaluation system</a:t>
            </a:r>
            <a:endParaRPr lang="en-SG" sz="3600" dirty="0"/>
          </a:p>
        </p:txBody>
      </p:sp>
      <p:sp>
        <p:nvSpPr>
          <p:cNvPr id="8" name="Content Placeholder 7"/>
          <p:cNvSpPr>
            <a:spLocks noGrp="1"/>
          </p:cNvSpPr>
          <p:nvPr>
            <p:ph idx="1"/>
          </p:nvPr>
        </p:nvSpPr>
        <p:spPr>
          <a:xfrm>
            <a:off x="4067944" y="1628800"/>
            <a:ext cx="4608512" cy="4525963"/>
          </a:xfrm>
        </p:spPr>
        <p:txBody>
          <a:bodyPr>
            <a:normAutofit/>
          </a:bodyPr>
          <a:lstStyle/>
          <a:p>
            <a:pPr>
              <a:spcBef>
                <a:spcPts val="0"/>
              </a:spcBef>
            </a:pPr>
            <a:r>
              <a:rPr lang="en-SG" sz="2400" dirty="0" smtClean="0">
                <a:solidFill>
                  <a:srgbClr val="0070C0"/>
                </a:solidFill>
              </a:rPr>
              <a:t>Monitoring and evaluation helps to keep us on the right track</a:t>
            </a:r>
          </a:p>
          <a:p>
            <a:pPr lvl="1"/>
            <a:r>
              <a:rPr lang="en-SG" sz="2400" dirty="0" smtClean="0"/>
              <a:t>Agree on how and when this will be done</a:t>
            </a:r>
          </a:p>
          <a:p>
            <a:pPr lvl="1"/>
            <a:r>
              <a:rPr lang="en-SG" sz="2400" dirty="0" smtClean="0"/>
              <a:t>Review of progress vis-à-vis  action plans</a:t>
            </a:r>
          </a:p>
          <a:p>
            <a:pPr lvl="1"/>
            <a:r>
              <a:rPr lang="en-SG" sz="2400" dirty="0" smtClean="0"/>
              <a:t>More importantly, spiritual </a:t>
            </a:r>
            <a:r>
              <a:rPr lang="en-SG" sz="2400" dirty="0" err="1" smtClean="0"/>
              <a:t>examen</a:t>
            </a:r>
            <a:endParaRPr lang="en-SG"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297630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798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50106"/>
          </a:xfrm>
        </p:spPr>
        <p:txBody>
          <a:bodyPr/>
          <a:lstStyle/>
          <a:p>
            <a:r>
              <a:rPr lang="en-US" sz="3200" dirty="0" smtClean="0">
                <a:solidFill>
                  <a:schemeClr val="tx1"/>
                </a:solidFill>
              </a:rPr>
              <a:t>Monitoring and Evaluation</a:t>
            </a:r>
            <a:endParaRPr lang="en-GB" sz="3200" dirty="0">
              <a:solidFill>
                <a:schemeClr val="tx1"/>
              </a:solidFill>
            </a:endParaRPr>
          </a:p>
        </p:txBody>
      </p:sp>
      <p:sp>
        <p:nvSpPr>
          <p:cNvPr id="3" name="Content Placeholder 2"/>
          <p:cNvSpPr>
            <a:spLocks noGrp="1"/>
          </p:cNvSpPr>
          <p:nvPr>
            <p:ph idx="1"/>
          </p:nvPr>
        </p:nvSpPr>
        <p:spPr>
          <a:xfrm>
            <a:off x="467544" y="980728"/>
            <a:ext cx="8229600" cy="4525963"/>
          </a:xfrm>
        </p:spPr>
        <p:txBody>
          <a:bodyPr/>
          <a:lstStyle/>
          <a:p>
            <a:r>
              <a:rPr lang="en-US" sz="2800" dirty="0" smtClean="0"/>
              <a:t>Who will animate and monitor implementation? </a:t>
            </a:r>
          </a:p>
          <a:p>
            <a:pPr lvl="1"/>
            <a:r>
              <a:rPr lang="en-US" sz="2400" dirty="0" smtClean="0"/>
              <a:t>Appoint an “Apostolic Plan Coordinator” </a:t>
            </a:r>
            <a:r>
              <a:rPr lang="en-SG" sz="2400" dirty="0"/>
              <a:t>(only for initial period of implementation)</a:t>
            </a:r>
            <a:endParaRPr lang="en-US" sz="2400" dirty="0" smtClean="0"/>
          </a:p>
          <a:p>
            <a:pPr lvl="1"/>
            <a:r>
              <a:rPr lang="en-US" sz="2400" dirty="0" smtClean="0"/>
              <a:t>Or make it a responsibility of an existing committee</a:t>
            </a:r>
          </a:p>
          <a:p>
            <a:pPr lvl="0"/>
            <a:r>
              <a:rPr lang="en-US" sz="2800" dirty="0">
                <a:solidFill>
                  <a:srgbClr val="000000"/>
                </a:solidFill>
              </a:rPr>
              <a:t>How is monitoring done?</a:t>
            </a:r>
          </a:p>
          <a:p>
            <a:pPr lvl="1"/>
            <a:r>
              <a:rPr lang="en-US" sz="2000" dirty="0">
                <a:solidFill>
                  <a:srgbClr val="000000"/>
                </a:solidFill>
              </a:rPr>
              <a:t>Regular contact with persons responsible for action</a:t>
            </a:r>
          </a:p>
          <a:p>
            <a:pPr lvl="1"/>
            <a:r>
              <a:rPr lang="en-US" sz="2000" dirty="0">
                <a:solidFill>
                  <a:srgbClr val="000000"/>
                </a:solidFill>
              </a:rPr>
              <a:t>Progress reports</a:t>
            </a:r>
          </a:p>
          <a:p>
            <a:pPr lvl="1"/>
            <a:r>
              <a:rPr lang="en-US" sz="2000" dirty="0">
                <a:solidFill>
                  <a:srgbClr val="000000"/>
                </a:solidFill>
              </a:rPr>
              <a:t>Meetings (more frequently in the </a:t>
            </a:r>
            <a:r>
              <a:rPr lang="en-US" sz="2000" dirty="0" smtClean="0">
                <a:solidFill>
                  <a:srgbClr val="000000"/>
                </a:solidFill>
              </a:rPr>
              <a:t>beginning)</a:t>
            </a:r>
          </a:p>
          <a:p>
            <a:r>
              <a:rPr lang="en-US" sz="2800" dirty="0" smtClean="0">
                <a:solidFill>
                  <a:srgbClr val="000000"/>
                </a:solidFill>
              </a:rPr>
              <a:t>How is evaluation done?</a:t>
            </a:r>
          </a:p>
          <a:p>
            <a:pPr lvl="1"/>
            <a:r>
              <a:rPr lang="en-US" sz="2000" dirty="0" smtClean="0">
                <a:solidFill>
                  <a:srgbClr val="000000"/>
                </a:solidFill>
              </a:rPr>
              <a:t>When? How often? By whom?</a:t>
            </a:r>
          </a:p>
          <a:p>
            <a:pPr lvl="1"/>
            <a:r>
              <a:rPr lang="en-US" sz="2000" dirty="0" smtClean="0">
                <a:solidFill>
                  <a:srgbClr val="000000"/>
                </a:solidFill>
              </a:rPr>
              <a:t>Discernment of spirits: What have been our consolations and desolations? Are we moving in the direction which we have discerned and resolved to take? Are any changes needed?</a:t>
            </a:r>
          </a:p>
          <a:p>
            <a:pPr lvl="1"/>
            <a:r>
              <a:rPr lang="en-US" sz="2000" dirty="0" smtClean="0">
                <a:solidFill>
                  <a:srgbClr val="000000"/>
                </a:solidFill>
              </a:rPr>
              <a:t>Make revisions to the action plan where necessary</a:t>
            </a:r>
            <a:endParaRPr lang="en-US" sz="2000" dirty="0">
              <a:solidFill>
                <a:srgbClr val="000000"/>
              </a:solidFill>
            </a:endParaRPr>
          </a:p>
        </p:txBody>
      </p:sp>
    </p:spTree>
    <p:extLst>
      <p:ext uri="{BB962C8B-B14F-4D97-AF65-F5344CB8AC3E}">
        <p14:creationId xmlns:p14="http://schemas.microsoft.com/office/powerpoint/2010/main" val="8327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9000">
              <a:srgbClr val="F2D26E"/>
            </a:gs>
            <a:gs pos="38000">
              <a:srgbClr val="FFC000"/>
            </a:gs>
            <a:gs pos="100000">
              <a:schemeClr val="bg2">
                <a:lumMod val="9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976664"/>
          </a:xfrm>
        </p:spPr>
        <p:txBody>
          <a:bodyPr>
            <a:normAutofit fontScale="85000" lnSpcReduction="20000"/>
          </a:bodyPr>
          <a:lstStyle/>
          <a:p>
            <a:pPr marL="0" indent="0">
              <a:buNone/>
            </a:pPr>
            <a:r>
              <a:rPr lang="en-SG" dirty="0" smtClean="0"/>
              <a:t>That evening, after sunset, they brought to him all who were sick and those who were possessed by devils.  The whole town came crowding round the door, and he cured many who were sick with diseases of one kind or another; he also drove out many devils, but he would not allow them to speak, because they knew who he was. </a:t>
            </a:r>
          </a:p>
          <a:p>
            <a:pPr marL="0" indent="0">
              <a:buNone/>
            </a:pPr>
            <a:endParaRPr lang="en-SG" dirty="0" smtClean="0"/>
          </a:p>
          <a:p>
            <a:pPr marL="0" indent="0">
              <a:buNone/>
            </a:pPr>
            <a:r>
              <a:rPr lang="en-SG" dirty="0" smtClean="0"/>
              <a:t>In the morning, long before dawn, he got up and left the house and went off to a lonely place and prayed there.  Simon and his companions set out in search of him, and when they found him they said, 'Everybody is looking for you.'  He answered, 'Let us go elsewhere, to the neighbouring country towns, so that I can proclaim the message there too. Indeed, it was for this purpose that I came.'  And he went all through Galilee, preaching in their synagogues and driving out devils. </a:t>
            </a:r>
          </a:p>
          <a:p>
            <a:pPr marL="0" indent="0" algn="r">
              <a:buNone/>
            </a:pPr>
            <a:r>
              <a:rPr lang="en-US" sz="3100" dirty="0" smtClean="0"/>
              <a:t>Mark  1:32-39</a:t>
            </a:r>
            <a:endParaRPr lang="en-US" sz="3100" dirty="0"/>
          </a:p>
        </p:txBody>
      </p:sp>
    </p:spTree>
    <p:extLst>
      <p:ext uri="{BB962C8B-B14F-4D97-AF65-F5344CB8AC3E}">
        <p14:creationId xmlns:p14="http://schemas.microsoft.com/office/powerpoint/2010/main" val="2804755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50106"/>
          </a:xfrm>
        </p:spPr>
        <p:txBody>
          <a:bodyPr/>
          <a:lstStyle/>
          <a:p>
            <a:r>
              <a:rPr lang="en-US" sz="3200" dirty="0" smtClean="0">
                <a:solidFill>
                  <a:schemeClr val="tx1"/>
                </a:solidFill>
              </a:rPr>
              <a:t>Monitoring and Evaluation</a:t>
            </a:r>
            <a:endParaRPr lang="en-GB" sz="3200" dirty="0">
              <a:solidFill>
                <a:schemeClr val="tx1"/>
              </a:solidFill>
            </a:endParaRPr>
          </a:p>
        </p:txBody>
      </p:sp>
      <p:sp>
        <p:nvSpPr>
          <p:cNvPr id="3" name="Content Placeholder 2"/>
          <p:cNvSpPr>
            <a:spLocks noGrp="1"/>
          </p:cNvSpPr>
          <p:nvPr>
            <p:ph idx="1"/>
          </p:nvPr>
        </p:nvSpPr>
        <p:spPr>
          <a:xfrm>
            <a:off x="467544" y="1052736"/>
            <a:ext cx="8229600" cy="4453955"/>
          </a:xfrm>
        </p:spPr>
        <p:txBody>
          <a:bodyPr/>
          <a:lstStyle/>
          <a:p>
            <a:r>
              <a:rPr lang="en-US" sz="2800" dirty="0" smtClean="0"/>
              <a:t>Support those who face more difficult changes</a:t>
            </a:r>
          </a:p>
          <a:p>
            <a:pPr lvl="1"/>
            <a:r>
              <a:rPr lang="en-US" sz="2400" dirty="0" smtClean="0"/>
              <a:t>Listening</a:t>
            </a:r>
          </a:p>
          <a:p>
            <a:pPr lvl="1"/>
            <a:r>
              <a:rPr lang="en-US" sz="2400" dirty="0" smtClean="0"/>
              <a:t>Assistance</a:t>
            </a:r>
          </a:p>
          <a:p>
            <a:pPr lvl="1"/>
            <a:r>
              <a:rPr lang="en-US" sz="2400" dirty="0" smtClean="0"/>
              <a:t>Resources</a:t>
            </a:r>
          </a:p>
          <a:p>
            <a:r>
              <a:rPr lang="en-US" sz="2800" dirty="0" smtClean="0"/>
              <a:t>Be flexible</a:t>
            </a:r>
          </a:p>
          <a:p>
            <a:pPr lvl="1"/>
            <a:r>
              <a:rPr lang="en-US" sz="2400" dirty="0" smtClean="0"/>
              <a:t>The apostolic plan is a general guide</a:t>
            </a:r>
          </a:p>
          <a:p>
            <a:pPr lvl="1"/>
            <a:r>
              <a:rPr lang="en-US" sz="2400" dirty="0" smtClean="0"/>
              <a:t>Can’t predict the future</a:t>
            </a:r>
          </a:p>
          <a:p>
            <a:pPr lvl="1"/>
            <a:r>
              <a:rPr lang="en-US" sz="2400" dirty="0" smtClean="0"/>
              <a:t>Fidelity to the main directions that emerged from the discernment</a:t>
            </a:r>
          </a:p>
          <a:p>
            <a:pPr lvl="1"/>
            <a:r>
              <a:rPr lang="en-US" sz="2400" dirty="0" smtClean="0"/>
              <a:t>Appropriate response and adaptation to unfolding events</a:t>
            </a:r>
          </a:p>
        </p:txBody>
      </p:sp>
    </p:spTree>
    <p:extLst>
      <p:ext uri="{BB962C8B-B14F-4D97-AF65-F5344CB8AC3E}">
        <p14:creationId xmlns:p14="http://schemas.microsoft.com/office/powerpoint/2010/main" val="408901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10. Communication</a:t>
            </a:r>
            <a:endParaRPr lang="en-SG" sz="3600" dirty="0"/>
          </a:p>
        </p:txBody>
      </p:sp>
      <p:sp>
        <p:nvSpPr>
          <p:cNvPr id="8" name="Content Placeholder 7"/>
          <p:cNvSpPr>
            <a:spLocks noGrp="1"/>
          </p:cNvSpPr>
          <p:nvPr>
            <p:ph idx="1"/>
          </p:nvPr>
        </p:nvSpPr>
        <p:spPr>
          <a:xfrm>
            <a:off x="3923928" y="1556792"/>
            <a:ext cx="4608512" cy="4525963"/>
          </a:xfrm>
        </p:spPr>
        <p:txBody>
          <a:bodyPr>
            <a:normAutofit/>
          </a:bodyPr>
          <a:lstStyle/>
          <a:p>
            <a:pPr>
              <a:spcBef>
                <a:spcPts val="0"/>
              </a:spcBef>
            </a:pPr>
            <a:r>
              <a:rPr lang="en-SG" sz="2400" dirty="0" smtClean="0">
                <a:solidFill>
                  <a:srgbClr val="0070C0"/>
                </a:solidFill>
              </a:rPr>
              <a:t>Communication of the apostolic plan facilitates implementation and partnerships</a:t>
            </a:r>
          </a:p>
          <a:p>
            <a:pPr lvl="1"/>
            <a:r>
              <a:rPr lang="en-SG" sz="2400" dirty="0" smtClean="0"/>
              <a:t>Ensure all members and partners know and understand the apostolic plan</a:t>
            </a:r>
          </a:p>
          <a:p>
            <a:pPr lvl="1"/>
            <a:r>
              <a:rPr lang="en-SG" sz="2400" dirty="0" smtClean="0"/>
              <a:t>Have channels for feedback and dialogue</a:t>
            </a:r>
          </a:p>
          <a:p>
            <a:pPr lvl="1"/>
            <a:r>
              <a:rPr lang="en-SG" sz="2400" dirty="0" smtClean="0"/>
              <a:t>On-going point of reference for decision-making</a:t>
            </a:r>
          </a:p>
        </p:txBody>
      </p:sp>
      <p:pic>
        <p:nvPicPr>
          <p:cNvPr id="2050" name="Picture 2" descr="C:\Users\CK\AppData\Local\Microsoft\Windows\INetCache\IE\F6ULTHGP\Feather_pen_and_scrol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303617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60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SG" sz="3600" dirty="0" smtClean="0"/>
              <a:t>Step 10: Communication</a:t>
            </a:r>
            <a:endParaRPr lang="en-SG" sz="3600" dirty="0"/>
          </a:p>
        </p:txBody>
      </p:sp>
      <p:sp>
        <p:nvSpPr>
          <p:cNvPr id="8" name="Content Placeholder 7"/>
          <p:cNvSpPr>
            <a:spLocks noGrp="1"/>
          </p:cNvSpPr>
          <p:nvPr>
            <p:ph idx="1"/>
          </p:nvPr>
        </p:nvSpPr>
        <p:spPr>
          <a:xfrm>
            <a:off x="3923928" y="1556792"/>
            <a:ext cx="4608512" cy="4525963"/>
          </a:xfrm>
        </p:spPr>
        <p:txBody>
          <a:bodyPr>
            <a:normAutofit/>
          </a:bodyPr>
          <a:lstStyle/>
          <a:p>
            <a:pPr>
              <a:spcBef>
                <a:spcPts val="0"/>
              </a:spcBef>
            </a:pPr>
            <a:r>
              <a:rPr lang="en-SG" sz="2400" dirty="0" smtClean="0"/>
              <a:t>Some ways to do this:</a:t>
            </a:r>
          </a:p>
          <a:p>
            <a:pPr lvl="1"/>
            <a:r>
              <a:rPr lang="en-SG" sz="2400" dirty="0" smtClean="0"/>
              <a:t>Letters from Provincial </a:t>
            </a:r>
          </a:p>
          <a:p>
            <a:pPr lvl="1"/>
            <a:r>
              <a:rPr lang="en-SG" sz="2400" dirty="0" smtClean="0"/>
              <a:t>Assemblies </a:t>
            </a:r>
          </a:p>
          <a:p>
            <a:pPr lvl="1"/>
            <a:r>
              <a:rPr lang="en-SG" sz="2400" dirty="0" smtClean="0"/>
              <a:t>Meetings of communities and institutions</a:t>
            </a:r>
          </a:p>
          <a:p>
            <a:pPr lvl="1"/>
            <a:r>
              <a:rPr lang="en-SG" sz="2400" dirty="0" smtClean="0"/>
              <a:t>Newsletter, internet</a:t>
            </a:r>
          </a:p>
        </p:txBody>
      </p:sp>
      <p:pic>
        <p:nvPicPr>
          <p:cNvPr id="2050" name="Picture 2" descr="C:\Users\CK\AppData\Local\Microsoft\Windows\INetCache\IE\F6ULTHGP\Feather_pen_and_scrol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303617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49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88840"/>
            <a:ext cx="7408333" cy="3450696"/>
          </a:xfrm>
        </p:spPr>
        <p:txBody>
          <a:bodyPr>
            <a:noAutofit/>
          </a:bodyPr>
          <a:lstStyle/>
          <a:p>
            <a:pPr marL="514350" indent="-514350">
              <a:buAutoNum type="arabicPeriod"/>
            </a:pPr>
            <a:r>
              <a:rPr lang="en-SG" dirty="0" err="1" smtClean="0"/>
              <a:t>Examen</a:t>
            </a:r>
            <a:r>
              <a:rPr lang="en-SG" dirty="0" smtClean="0"/>
              <a:t> and conversion</a:t>
            </a:r>
          </a:p>
          <a:p>
            <a:pPr marL="514350" indent="-514350">
              <a:buAutoNum type="arabicPeriod"/>
            </a:pPr>
            <a:r>
              <a:rPr lang="en-SG" dirty="0" smtClean="0"/>
              <a:t>Gratitude</a:t>
            </a:r>
          </a:p>
          <a:p>
            <a:pPr marL="514350" indent="-514350">
              <a:buAutoNum type="arabicPeriod"/>
            </a:pPr>
            <a:r>
              <a:rPr lang="en-SG" dirty="0" smtClean="0"/>
              <a:t>Understanding the mission</a:t>
            </a:r>
          </a:p>
          <a:p>
            <a:pPr marL="514350" indent="-514350">
              <a:buAutoNum type="arabicPeriod"/>
            </a:pPr>
            <a:r>
              <a:rPr lang="en-SG" dirty="0" smtClean="0"/>
              <a:t>Research</a:t>
            </a:r>
          </a:p>
          <a:p>
            <a:pPr marL="514350" indent="-514350">
              <a:buAutoNum type="arabicPeriod"/>
            </a:pPr>
            <a:r>
              <a:rPr lang="en-SG" dirty="0" smtClean="0"/>
              <a:t>Evaluation</a:t>
            </a:r>
          </a:p>
          <a:p>
            <a:pPr marL="514350" indent="-514350">
              <a:buAutoNum type="arabicPeriod"/>
            </a:pPr>
            <a:r>
              <a:rPr lang="en-SG" dirty="0" smtClean="0"/>
              <a:t>Decision on apostolic priorities</a:t>
            </a:r>
          </a:p>
          <a:p>
            <a:pPr marL="514350" indent="-514350">
              <a:buAutoNum type="arabicPeriod"/>
            </a:pPr>
            <a:r>
              <a:rPr lang="en-SG" dirty="0" smtClean="0"/>
              <a:t>Specific goals</a:t>
            </a:r>
          </a:p>
          <a:p>
            <a:pPr marL="514350" indent="-514350">
              <a:buAutoNum type="arabicPeriod"/>
            </a:pPr>
            <a:r>
              <a:rPr lang="en-SG" dirty="0" smtClean="0"/>
              <a:t>Action plans</a:t>
            </a:r>
          </a:p>
          <a:p>
            <a:pPr marL="514350" indent="-514350">
              <a:buAutoNum type="arabicPeriod"/>
            </a:pPr>
            <a:r>
              <a:rPr lang="en-SG" dirty="0" smtClean="0"/>
              <a:t>Monitoring and evaluation system</a:t>
            </a:r>
          </a:p>
          <a:p>
            <a:pPr marL="514350" indent="-514350">
              <a:buAutoNum type="arabicPeriod"/>
            </a:pPr>
            <a:r>
              <a:rPr lang="en-SG" dirty="0" smtClean="0"/>
              <a:t>Communication</a:t>
            </a:r>
          </a:p>
        </p:txBody>
      </p:sp>
      <p:sp>
        <p:nvSpPr>
          <p:cNvPr id="2" name="Title 1"/>
          <p:cNvSpPr>
            <a:spLocks noGrp="1"/>
          </p:cNvSpPr>
          <p:nvPr>
            <p:ph type="title"/>
          </p:nvPr>
        </p:nvSpPr>
        <p:spPr/>
        <p:txBody>
          <a:bodyPr/>
          <a:lstStyle/>
          <a:p>
            <a:r>
              <a:rPr lang="en-SG" dirty="0" smtClean="0"/>
              <a:t>Basic steps of apostolic planning</a:t>
            </a:r>
            <a:endParaRPr lang="en-SG" dirty="0"/>
          </a:p>
        </p:txBody>
      </p:sp>
    </p:spTree>
    <p:extLst>
      <p:ext uri="{BB962C8B-B14F-4D97-AF65-F5344CB8AC3E}">
        <p14:creationId xmlns:p14="http://schemas.microsoft.com/office/powerpoint/2010/main" val="1990610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Sample timeline</a:t>
            </a:r>
            <a:endParaRPr lang="en-SG" dirty="0"/>
          </a:p>
        </p:txBody>
      </p:sp>
      <p:sp>
        <p:nvSpPr>
          <p:cNvPr id="3" name="Content Placeholder 2"/>
          <p:cNvSpPr>
            <a:spLocks noGrp="1"/>
          </p:cNvSpPr>
          <p:nvPr>
            <p:ph idx="1"/>
          </p:nvPr>
        </p:nvSpPr>
        <p:spPr/>
        <p:txBody>
          <a:bodyPr>
            <a:normAutofit lnSpcReduction="10000"/>
          </a:bodyPr>
          <a:lstStyle/>
          <a:p>
            <a:r>
              <a:rPr lang="en-SG" dirty="0" smtClean="0"/>
              <a:t>1</a:t>
            </a:r>
            <a:r>
              <a:rPr lang="en-SG" baseline="30000" dirty="0" smtClean="0"/>
              <a:t>st</a:t>
            </a:r>
            <a:r>
              <a:rPr lang="en-SG" dirty="0" smtClean="0"/>
              <a:t>-3</a:t>
            </a:r>
            <a:r>
              <a:rPr lang="en-SG" baseline="30000" dirty="0" smtClean="0"/>
              <a:t>rd</a:t>
            </a:r>
            <a:r>
              <a:rPr lang="en-SG" dirty="0" smtClean="0"/>
              <a:t> months</a:t>
            </a:r>
          </a:p>
          <a:p>
            <a:pPr marL="719138" lvl="1" indent="0">
              <a:buNone/>
            </a:pPr>
            <a:r>
              <a:rPr lang="en-SG" dirty="0" smtClean="0">
                <a:solidFill>
                  <a:srgbClr val="7030A0"/>
                </a:solidFill>
              </a:rPr>
              <a:t>1. </a:t>
            </a:r>
            <a:r>
              <a:rPr lang="en-SG" dirty="0" err="1" smtClean="0">
                <a:solidFill>
                  <a:srgbClr val="7030A0"/>
                </a:solidFill>
              </a:rPr>
              <a:t>Examen</a:t>
            </a:r>
            <a:r>
              <a:rPr lang="en-SG" dirty="0" smtClean="0">
                <a:solidFill>
                  <a:srgbClr val="7030A0"/>
                </a:solidFill>
              </a:rPr>
              <a:t> and conversion</a:t>
            </a:r>
          </a:p>
          <a:p>
            <a:pPr marL="719138" lvl="1" indent="0">
              <a:buNone/>
            </a:pPr>
            <a:r>
              <a:rPr lang="en-SG" dirty="0" smtClean="0">
                <a:solidFill>
                  <a:srgbClr val="7030A0"/>
                </a:solidFill>
              </a:rPr>
              <a:t>2. Gratitude</a:t>
            </a:r>
          </a:p>
          <a:p>
            <a:pPr marL="719138" lvl="1" indent="0">
              <a:buNone/>
            </a:pPr>
            <a:r>
              <a:rPr lang="en-SG" dirty="0" smtClean="0">
                <a:solidFill>
                  <a:srgbClr val="7030A0"/>
                </a:solidFill>
              </a:rPr>
              <a:t>3. Understanding the mission</a:t>
            </a:r>
          </a:p>
          <a:p>
            <a:pPr marL="457200" lvl="1" indent="0">
              <a:buNone/>
            </a:pPr>
            <a:endParaRPr lang="en-SG" dirty="0" smtClean="0"/>
          </a:p>
          <a:p>
            <a:pPr marL="457200" lvl="1" indent="0">
              <a:buNone/>
            </a:pPr>
            <a:r>
              <a:rPr lang="en-SG" dirty="0" smtClean="0"/>
              <a:t>Activities: </a:t>
            </a:r>
          </a:p>
          <a:p>
            <a:pPr lvl="2"/>
            <a:r>
              <a:rPr lang="en-SG" dirty="0" smtClean="0"/>
              <a:t>Retreats, Days of recollection, Personal prayer, Community meetings, Staff meetings, etc.</a:t>
            </a:r>
          </a:p>
          <a:p>
            <a:pPr lvl="2"/>
            <a:r>
              <a:rPr lang="en-SG" dirty="0" smtClean="0"/>
              <a:t>Provide questions for guided reflection and conversation (as per previous slides)</a:t>
            </a:r>
            <a:endParaRPr lang="en-SG" dirty="0"/>
          </a:p>
        </p:txBody>
      </p:sp>
    </p:spTree>
    <p:extLst>
      <p:ext uri="{BB962C8B-B14F-4D97-AF65-F5344CB8AC3E}">
        <p14:creationId xmlns:p14="http://schemas.microsoft.com/office/powerpoint/2010/main" val="3100193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Sample timeline</a:t>
            </a:r>
            <a:endParaRPr lang="en-SG"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SG" dirty="0" smtClean="0"/>
              <a:t>4</a:t>
            </a:r>
            <a:r>
              <a:rPr lang="en-SG" baseline="30000" dirty="0" smtClean="0"/>
              <a:t>th</a:t>
            </a:r>
            <a:r>
              <a:rPr lang="en-SG" dirty="0" smtClean="0"/>
              <a:t> – 6</a:t>
            </a:r>
            <a:r>
              <a:rPr lang="en-SG" baseline="30000" dirty="0" smtClean="0"/>
              <a:t>th</a:t>
            </a:r>
            <a:r>
              <a:rPr lang="en-SG" dirty="0" smtClean="0"/>
              <a:t> months</a:t>
            </a:r>
          </a:p>
          <a:p>
            <a:pPr marL="719138" lvl="1" indent="0">
              <a:buNone/>
            </a:pPr>
            <a:r>
              <a:rPr lang="en-SG" dirty="0" smtClean="0">
                <a:solidFill>
                  <a:srgbClr val="7030A0"/>
                </a:solidFill>
              </a:rPr>
              <a:t>4. Research on external and internal context</a:t>
            </a:r>
          </a:p>
          <a:p>
            <a:pPr marL="719138" lvl="1" indent="0">
              <a:buNone/>
            </a:pPr>
            <a:endParaRPr lang="en-SG" dirty="0" smtClean="0"/>
          </a:p>
          <a:p>
            <a:pPr marL="457200" lvl="1" indent="0">
              <a:buNone/>
            </a:pPr>
            <a:r>
              <a:rPr lang="en-SG" dirty="0" smtClean="0"/>
              <a:t>Activities: </a:t>
            </a:r>
          </a:p>
          <a:p>
            <a:pPr lvl="2"/>
            <a:r>
              <a:rPr lang="en-SG" dirty="0" smtClean="0"/>
              <a:t>Assign researchers</a:t>
            </a:r>
          </a:p>
          <a:p>
            <a:pPr lvl="2"/>
            <a:r>
              <a:rPr lang="en-SG" dirty="0" smtClean="0"/>
              <a:t>Researchers to carry out meetings, interviews, review of statistics and reports, focus groups, casual conversations, questionnaires</a:t>
            </a:r>
          </a:p>
          <a:p>
            <a:pPr lvl="2"/>
            <a:r>
              <a:rPr lang="en-SG" dirty="0" smtClean="0"/>
              <a:t>Consolidate all the information gathered into one report each for external and internal context</a:t>
            </a:r>
          </a:p>
          <a:p>
            <a:pPr lvl="2"/>
            <a:r>
              <a:rPr lang="en-SG" dirty="0" smtClean="0"/>
              <a:t>Disseminate the reports</a:t>
            </a:r>
            <a:endParaRPr lang="en-SG" dirty="0"/>
          </a:p>
        </p:txBody>
      </p:sp>
    </p:spTree>
    <p:extLst>
      <p:ext uri="{BB962C8B-B14F-4D97-AF65-F5344CB8AC3E}">
        <p14:creationId xmlns:p14="http://schemas.microsoft.com/office/powerpoint/2010/main" val="3336164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Sample timeline</a:t>
            </a:r>
            <a:endParaRPr lang="en-SG"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SG" dirty="0" smtClean="0"/>
              <a:t>7</a:t>
            </a:r>
            <a:r>
              <a:rPr lang="en-SG" baseline="30000" dirty="0" smtClean="0"/>
              <a:t>th</a:t>
            </a:r>
            <a:r>
              <a:rPr lang="en-SG" dirty="0" smtClean="0"/>
              <a:t>-9</a:t>
            </a:r>
            <a:r>
              <a:rPr lang="en-SG" baseline="30000" dirty="0" smtClean="0"/>
              <a:t>th </a:t>
            </a:r>
            <a:r>
              <a:rPr lang="en-SG" dirty="0" smtClean="0"/>
              <a:t>months</a:t>
            </a:r>
          </a:p>
          <a:p>
            <a:pPr marL="719138" lvl="1" indent="0">
              <a:buNone/>
            </a:pPr>
            <a:r>
              <a:rPr lang="en-SG" sz="3300" dirty="0" smtClean="0">
                <a:solidFill>
                  <a:srgbClr val="7030A0"/>
                </a:solidFill>
              </a:rPr>
              <a:t>5. Evaluation</a:t>
            </a:r>
          </a:p>
          <a:p>
            <a:pPr marL="719138" lvl="1" indent="0">
              <a:buNone/>
            </a:pPr>
            <a:r>
              <a:rPr lang="en-SG" sz="3300" dirty="0" smtClean="0">
                <a:solidFill>
                  <a:srgbClr val="7030A0"/>
                </a:solidFill>
              </a:rPr>
              <a:t>6. Decision on priorities</a:t>
            </a:r>
          </a:p>
          <a:p>
            <a:pPr marL="719138" lvl="1" indent="0">
              <a:buNone/>
            </a:pPr>
            <a:endParaRPr lang="en-SG" dirty="0" smtClean="0"/>
          </a:p>
          <a:p>
            <a:pPr marL="457200" lvl="1" indent="0">
              <a:buNone/>
            </a:pPr>
            <a:r>
              <a:rPr lang="en-SG" dirty="0" smtClean="0"/>
              <a:t>Activities: </a:t>
            </a:r>
          </a:p>
          <a:p>
            <a:pPr marL="895350" lvl="2" indent="-176213"/>
            <a:r>
              <a:rPr lang="en-SG" dirty="0" smtClean="0"/>
              <a:t>Personal </a:t>
            </a:r>
            <a:r>
              <a:rPr lang="en-SG" dirty="0"/>
              <a:t>prayer and </a:t>
            </a:r>
            <a:r>
              <a:rPr lang="en-SG" dirty="0" smtClean="0"/>
              <a:t>reflection on the reports, and review of all previous steps</a:t>
            </a:r>
          </a:p>
          <a:p>
            <a:pPr marL="895350" lvl="2" indent="-176213"/>
            <a:r>
              <a:rPr lang="en-SG" dirty="0" smtClean="0"/>
              <a:t>Reflection on the reports in small groups (community meeting, institutional meetings) </a:t>
            </a:r>
          </a:p>
          <a:p>
            <a:pPr marL="895350" lvl="2" indent="-176213"/>
            <a:r>
              <a:rPr lang="en-SG" dirty="0" smtClean="0"/>
              <a:t>Preparation for province assembly or a planning weekend with lay collaborators </a:t>
            </a:r>
          </a:p>
          <a:p>
            <a:pPr marL="895350" lvl="2" indent="-176213"/>
            <a:r>
              <a:rPr lang="en-SG" dirty="0" smtClean="0"/>
              <a:t>Province assembly / Planning weekend (</a:t>
            </a:r>
            <a:r>
              <a:rPr lang="en-SG" dirty="0"/>
              <a:t>Agenda: Dialogue about the external and internal context; </a:t>
            </a:r>
            <a:r>
              <a:rPr lang="en-SG" dirty="0" smtClean="0"/>
              <a:t>Discernment; Decision on </a:t>
            </a:r>
            <a:r>
              <a:rPr lang="en-SG" dirty="0"/>
              <a:t>the apostolic priorities</a:t>
            </a:r>
            <a:r>
              <a:rPr lang="en-SG" dirty="0" smtClean="0"/>
              <a:t>)</a:t>
            </a:r>
          </a:p>
          <a:p>
            <a:pPr marL="895350" lvl="2" indent="-176213"/>
            <a:r>
              <a:rPr lang="en-SG" dirty="0" smtClean="0"/>
              <a:t>Organize a follow-up session if more time is needed for the discernment</a:t>
            </a:r>
          </a:p>
          <a:p>
            <a:pPr marL="895350" lvl="2" indent="-176213"/>
            <a:r>
              <a:rPr lang="en-SG" dirty="0" smtClean="0"/>
              <a:t>Alternatively, have a series of days of recollection over 2-3 months</a:t>
            </a:r>
            <a:endParaRPr lang="en-SG" dirty="0"/>
          </a:p>
        </p:txBody>
      </p:sp>
    </p:spTree>
    <p:extLst>
      <p:ext uri="{BB962C8B-B14F-4D97-AF65-F5344CB8AC3E}">
        <p14:creationId xmlns:p14="http://schemas.microsoft.com/office/powerpoint/2010/main" val="3889746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Sample timeline</a:t>
            </a:r>
            <a:endParaRPr lang="en-SG" dirty="0"/>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en-SG" dirty="0" smtClean="0"/>
              <a:t>10</a:t>
            </a:r>
            <a:r>
              <a:rPr lang="en-SG" baseline="30000" dirty="0" smtClean="0"/>
              <a:t>th </a:t>
            </a:r>
            <a:r>
              <a:rPr lang="en-SG" dirty="0" smtClean="0"/>
              <a:t>month</a:t>
            </a:r>
          </a:p>
          <a:p>
            <a:pPr marL="719138" lvl="1" indent="0">
              <a:buNone/>
            </a:pPr>
            <a:r>
              <a:rPr lang="en-SG" dirty="0">
                <a:solidFill>
                  <a:srgbClr val="7030A0"/>
                </a:solidFill>
              </a:rPr>
              <a:t>7</a:t>
            </a:r>
            <a:r>
              <a:rPr lang="en-SG" dirty="0" smtClean="0">
                <a:solidFill>
                  <a:srgbClr val="7030A0"/>
                </a:solidFill>
              </a:rPr>
              <a:t>. Specific goals</a:t>
            </a:r>
          </a:p>
          <a:p>
            <a:pPr marL="719138" lvl="1" indent="0">
              <a:buNone/>
            </a:pPr>
            <a:r>
              <a:rPr lang="en-SG" dirty="0">
                <a:solidFill>
                  <a:srgbClr val="7030A0"/>
                </a:solidFill>
              </a:rPr>
              <a:t>8</a:t>
            </a:r>
            <a:r>
              <a:rPr lang="en-SG" dirty="0" smtClean="0">
                <a:solidFill>
                  <a:srgbClr val="7030A0"/>
                </a:solidFill>
              </a:rPr>
              <a:t>. Action plans</a:t>
            </a:r>
          </a:p>
          <a:p>
            <a:pPr marL="719138" lvl="1" indent="0">
              <a:buNone/>
            </a:pPr>
            <a:r>
              <a:rPr lang="en-SG" dirty="0" smtClean="0">
                <a:solidFill>
                  <a:srgbClr val="7030A0"/>
                </a:solidFill>
              </a:rPr>
              <a:t>9. Monitoring and evaluation system</a:t>
            </a:r>
          </a:p>
          <a:p>
            <a:pPr marL="719138" lvl="1" indent="0">
              <a:buNone/>
            </a:pPr>
            <a:r>
              <a:rPr lang="en-SG" dirty="0" smtClean="0">
                <a:solidFill>
                  <a:srgbClr val="7030A0"/>
                </a:solidFill>
              </a:rPr>
              <a:t>10. Communication</a:t>
            </a:r>
          </a:p>
          <a:p>
            <a:pPr marL="719138" lvl="1" indent="0">
              <a:buNone/>
            </a:pPr>
            <a:endParaRPr lang="en-SG" dirty="0" smtClean="0"/>
          </a:p>
          <a:p>
            <a:pPr marL="457200" lvl="1" indent="0">
              <a:buNone/>
            </a:pPr>
            <a:r>
              <a:rPr lang="en-SG" dirty="0" smtClean="0"/>
              <a:t>Activities: </a:t>
            </a:r>
          </a:p>
          <a:p>
            <a:pPr marL="895350" lvl="2" indent="-176213"/>
            <a:r>
              <a:rPr lang="en-SG" dirty="0" smtClean="0"/>
              <a:t>Gathering of relevant personnel to work on steps 7-9</a:t>
            </a:r>
          </a:p>
          <a:p>
            <a:pPr marL="895350" lvl="2" indent="-176213"/>
            <a:r>
              <a:rPr lang="en-SG" dirty="0" smtClean="0"/>
              <a:t>Drafting of final apostolic plan</a:t>
            </a:r>
          </a:p>
          <a:p>
            <a:pPr marL="895350" lvl="2" indent="-176213"/>
            <a:r>
              <a:rPr lang="en-SG" dirty="0" smtClean="0"/>
              <a:t>Communication, feedback, fine-tuning </a:t>
            </a:r>
          </a:p>
          <a:p>
            <a:pPr marL="895350" lvl="2" indent="-176213"/>
            <a:r>
              <a:rPr lang="en-SG" dirty="0" smtClean="0"/>
              <a:t>Begin implementation</a:t>
            </a:r>
          </a:p>
        </p:txBody>
      </p:sp>
    </p:spTree>
    <p:extLst>
      <p:ext uri="{BB962C8B-B14F-4D97-AF65-F5344CB8AC3E}">
        <p14:creationId xmlns:p14="http://schemas.microsoft.com/office/powerpoint/2010/main" val="1948027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Managing change</a:t>
            </a:r>
            <a:endParaRPr lang="en-SG" dirty="0"/>
          </a:p>
        </p:txBody>
      </p:sp>
      <p:sp>
        <p:nvSpPr>
          <p:cNvPr id="3" name="Content Placeholder 2"/>
          <p:cNvSpPr>
            <a:spLocks noGrp="1"/>
          </p:cNvSpPr>
          <p:nvPr>
            <p:ph idx="1"/>
          </p:nvPr>
        </p:nvSpPr>
        <p:spPr/>
        <p:txBody>
          <a:bodyPr>
            <a:normAutofit fontScale="92500" lnSpcReduction="10000"/>
          </a:bodyPr>
          <a:lstStyle/>
          <a:p>
            <a:r>
              <a:rPr lang="en-SG" dirty="0" smtClean="0"/>
              <a:t>Apostolic planning, province/institutional restructuring:</a:t>
            </a:r>
          </a:p>
          <a:p>
            <a:pPr lvl="1"/>
            <a:r>
              <a:rPr lang="en-SG" dirty="0" smtClean="0"/>
              <a:t>Uncertainty, fear, anxiety</a:t>
            </a:r>
          </a:p>
          <a:p>
            <a:pPr lvl="1"/>
            <a:r>
              <a:rPr lang="en-SG" dirty="0" smtClean="0"/>
              <a:t>Resistance to change</a:t>
            </a:r>
          </a:p>
          <a:p>
            <a:r>
              <a:rPr lang="en-SG" dirty="0" smtClean="0"/>
              <a:t>Importance of leaders’ role</a:t>
            </a:r>
          </a:p>
          <a:p>
            <a:pPr lvl="1"/>
            <a:r>
              <a:rPr lang="en-SG" dirty="0" smtClean="0"/>
              <a:t>Listening, understanding people’s feelings and potential reactions</a:t>
            </a:r>
          </a:p>
          <a:p>
            <a:pPr lvl="1"/>
            <a:r>
              <a:rPr lang="en-SG" dirty="0" smtClean="0"/>
              <a:t>Being present</a:t>
            </a:r>
          </a:p>
          <a:p>
            <a:pPr lvl="1"/>
            <a:r>
              <a:rPr lang="en-SG" dirty="0" smtClean="0"/>
              <a:t>Adaptability</a:t>
            </a:r>
          </a:p>
          <a:p>
            <a:pPr lvl="1"/>
            <a:r>
              <a:rPr lang="en-SG" dirty="0" smtClean="0"/>
              <a:t>Appreciation of people’s efforts</a:t>
            </a:r>
          </a:p>
          <a:p>
            <a:pPr lvl="1"/>
            <a:r>
              <a:rPr lang="en-SG" dirty="0" smtClean="0"/>
              <a:t>Clarity of information and expectations</a:t>
            </a:r>
            <a:endParaRPr lang="en-SG" dirty="0"/>
          </a:p>
        </p:txBody>
      </p:sp>
    </p:spTree>
    <p:extLst>
      <p:ext uri="{BB962C8B-B14F-4D97-AF65-F5344CB8AC3E}">
        <p14:creationId xmlns:p14="http://schemas.microsoft.com/office/powerpoint/2010/main" val="8657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922114"/>
          </a:xfrm>
        </p:spPr>
        <p:txBody>
          <a:bodyPr/>
          <a:lstStyle/>
          <a:p>
            <a:pPr eaLnBrk="1" hangingPunct="1"/>
            <a:r>
              <a:rPr lang="en-US" sz="4000" dirty="0" smtClean="0">
                <a:solidFill>
                  <a:srgbClr val="800000"/>
                </a:solidFill>
              </a:rPr>
              <a:t>A pilgrim journey</a:t>
            </a:r>
          </a:p>
        </p:txBody>
      </p:sp>
      <p:sp>
        <p:nvSpPr>
          <p:cNvPr id="61443" name="Rectangle 3"/>
          <p:cNvSpPr>
            <a:spLocks noGrp="1" noChangeArrowheads="1"/>
          </p:cNvSpPr>
          <p:nvPr>
            <p:ph type="body" idx="1"/>
          </p:nvPr>
        </p:nvSpPr>
        <p:spPr>
          <a:xfrm>
            <a:off x="539552" y="1268760"/>
            <a:ext cx="8424936" cy="4608512"/>
          </a:xfrm>
        </p:spPr>
        <p:txBody>
          <a:bodyPr/>
          <a:lstStyle/>
          <a:p>
            <a:pPr marL="717550" indent="-717550" eaLnBrk="1" hangingPunct="1">
              <a:spcBef>
                <a:spcPts val="0"/>
              </a:spcBef>
              <a:buNone/>
            </a:pPr>
            <a:r>
              <a:rPr lang="en-US" sz="2400" dirty="0" smtClean="0"/>
              <a:t>The journey is more important than just producing the apostolic planning document. It is in how we travel together that the vision becomes a </a:t>
            </a:r>
            <a:r>
              <a:rPr lang="en-US" sz="2400" dirty="0" smtClean="0"/>
              <a:t>reality. </a:t>
            </a:r>
          </a:p>
          <a:p>
            <a:pPr marL="717550" indent="-717550" eaLnBrk="1" hangingPunct="1">
              <a:spcBef>
                <a:spcPts val="0"/>
              </a:spcBef>
              <a:buNone/>
            </a:pPr>
            <a:r>
              <a:rPr lang="en-US" sz="2000" b="1" i="1" dirty="0" smtClean="0">
                <a:solidFill>
                  <a:srgbClr val="0070C0"/>
                </a:solidFill>
              </a:rPr>
              <a:t>      How we treat each other. Divine, communal relationship: </a:t>
            </a:r>
          </a:p>
          <a:p>
            <a:pPr marL="717550" indent="-717550" algn="ctr" eaLnBrk="1" hangingPunct="1">
              <a:spcBef>
                <a:spcPts val="0"/>
              </a:spcBef>
              <a:buNone/>
            </a:pPr>
            <a:r>
              <a:rPr lang="en-US" sz="2000" b="1" i="1" dirty="0" smtClean="0">
                <a:solidFill>
                  <a:srgbClr val="0070C0"/>
                </a:solidFill>
              </a:rPr>
              <a:t>Manifestation of the Kingdom of God</a:t>
            </a:r>
            <a:endParaRPr lang="en-US" sz="2000" b="1" i="1" dirty="0" smtClean="0">
              <a:solidFill>
                <a:srgbClr val="0070C0"/>
              </a:solidFill>
            </a:endParaRPr>
          </a:p>
          <a:p>
            <a:pPr marL="717550" indent="-717550" eaLnBrk="1" hangingPunct="1">
              <a:spcBef>
                <a:spcPts val="0"/>
              </a:spcBef>
              <a:buNone/>
            </a:pPr>
            <a:endParaRPr lang="en-US" sz="2800" dirty="0" smtClean="0">
              <a:solidFill>
                <a:schemeClr val="accent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84984"/>
            <a:ext cx="2448272" cy="308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3429000"/>
            <a:ext cx="2376264" cy="3139321"/>
          </a:xfrm>
          <a:prstGeom prst="rect">
            <a:avLst/>
          </a:prstGeom>
          <a:noFill/>
        </p:spPr>
        <p:txBody>
          <a:bodyPr wrap="square" rtlCol="0">
            <a:spAutoFit/>
          </a:bodyPr>
          <a:lstStyle/>
          <a:p>
            <a:r>
              <a:rPr lang="en-SG" dirty="0" smtClean="0"/>
              <a:t>Diversity and conflict are not merely inconvenient hindrances. They are precisely the place of mission, of reconciliation, of transformation towards the KOG.</a:t>
            </a:r>
          </a:p>
          <a:p>
            <a:r>
              <a:rPr lang="en-SG" dirty="0" smtClean="0"/>
              <a:t>“The KOG is among you”</a:t>
            </a:r>
            <a:endParaRPr lang="en-SG" dirty="0"/>
          </a:p>
        </p:txBody>
      </p:sp>
    </p:spTree>
    <p:extLst>
      <p:ext uri="{BB962C8B-B14F-4D97-AF65-F5344CB8AC3E}">
        <p14:creationId xmlns:p14="http://schemas.microsoft.com/office/powerpoint/2010/main" val="3912266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56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835696" y="116632"/>
            <a:ext cx="5112568" cy="6661705"/>
          </a:xfrm>
        </p:spPr>
      </p:pic>
    </p:spTree>
    <p:extLst>
      <p:ext uri="{BB962C8B-B14F-4D97-AF65-F5344CB8AC3E}">
        <p14:creationId xmlns:p14="http://schemas.microsoft.com/office/powerpoint/2010/main" val="87764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dirty="0" smtClean="0"/>
              <a:t>When </a:t>
            </a:r>
            <a:r>
              <a:rPr lang="en-SG" dirty="0"/>
              <a:t>to do </a:t>
            </a:r>
            <a:r>
              <a:rPr lang="en-SG" dirty="0" smtClean="0"/>
              <a:t>apostolic planning?</a:t>
            </a:r>
            <a:endParaRPr lang="en-GB" dirty="0"/>
          </a:p>
        </p:txBody>
      </p:sp>
      <p:sp>
        <p:nvSpPr>
          <p:cNvPr id="3" name="Content Placeholder 2"/>
          <p:cNvSpPr>
            <a:spLocks noGrp="1"/>
          </p:cNvSpPr>
          <p:nvPr>
            <p:ph idx="1"/>
          </p:nvPr>
        </p:nvSpPr>
        <p:spPr/>
        <p:txBody>
          <a:bodyPr>
            <a:normAutofit/>
          </a:bodyPr>
          <a:lstStyle/>
          <a:p>
            <a:pPr marL="717550" lvl="2" indent="-412750"/>
            <a:r>
              <a:rPr lang="en-GB" sz="3200" dirty="0" smtClean="0"/>
              <a:t>When there have been significant </a:t>
            </a:r>
            <a:r>
              <a:rPr lang="en-GB" sz="3200" dirty="0"/>
              <a:t>changes in the external and internal context of the </a:t>
            </a:r>
            <a:r>
              <a:rPr lang="en-GB" sz="3200" dirty="0" smtClean="0"/>
              <a:t>organization. </a:t>
            </a:r>
          </a:p>
          <a:p>
            <a:pPr marL="1174750" lvl="3" indent="-412750"/>
            <a:r>
              <a:rPr lang="en-GB" sz="2800" dirty="0"/>
              <a:t> Importance of </a:t>
            </a:r>
            <a:r>
              <a:rPr lang="en-GB" sz="2800" dirty="0" smtClean="0"/>
              <a:t>observation and reflection</a:t>
            </a:r>
            <a:endParaRPr lang="en-GB" sz="2800" dirty="0"/>
          </a:p>
          <a:p>
            <a:pPr marL="717550" lvl="2" indent="-412750"/>
            <a:r>
              <a:rPr lang="en-GB" sz="3200" dirty="0" smtClean="0"/>
              <a:t>At </a:t>
            </a:r>
            <a:r>
              <a:rPr lang="en-GB" sz="3200" dirty="0"/>
              <a:t>least </a:t>
            </a:r>
            <a:r>
              <a:rPr lang="en-GB" sz="3200" dirty="0" smtClean="0"/>
              <a:t>once </a:t>
            </a:r>
            <a:r>
              <a:rPr lang="en-GB" sz="3200" dirty="0"/>
              <a:t>every </a:t>
            </a:r>
            <a:r>
              <a:rPr lang="en-GB" sz="3200" dirty="0" smtClean="0"/>
              <a:t>5 years</a:t>
            </a:r>
          </a:p>
          <a:p>
            <a:pPr marL="1174750" lvl="3" indent="-412750"/>
            <a:r>
              <a:rPr lang="en-GB" sz="2800" dirty="0" smtClean="0"/>
              <a:t>But depends </a:t>
            </a:r>
            <a:r>
              <a:rPr lang="en-GB" sz="2800" dirty="0"/>
              <a:t>on </a:t>
            </a:r>
            <a:r>
              <a:rPr lang="en-GB" sz="2800" dirty="0" smtClean="0"/>
              <a:t>the type of organization, stage of growth and external context</a:t>
            </a:r>
            <a:endParaRPr lang="en-GB" sz="2800" dirty="0"/>
          </a:p>
          <a:p>
            <a:pPr marL="0" indent="0">
              <a:buNone/>
            </a:pPr>
            <a:endParaRPr lang="en-GB" dirty="0"/>
          </a:p>
        </p:txBody>
      </p:sp>
    </p:spTree>
    <p:extLst>
      <p:ext uri="{BB962C8B-B14F-4D97-AF65-F5344CB8AC3E}">
        <p14:creationId xmlns:p14="http://schemas.microsoft.com/office/powerpoint/2010/main" val="113270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When NOT to do </a:t>
            </a:r>
            <a:r>
              <a:rPr lang="en-GB" sz="3200" dirty="0" smtClean="0"/>
              <a:t>apostolic planning</a:t>
            </a:r>
            <a:endParaRPr lang="en-GB" sz="3200" dirty="0"/>
          </a:p>
        </p:txBody>
      </p:sp>
      <p:sp>
        <p:nvSpPr>
          <p:cNvPr id="3" name="Content Placeholder 2"/>
          <p:cNvSpPr>
            <a:spLocks noGrp="1"/>
          </p:cNvSpPr>
          <p:nvPr>
            <p:ph idx="1"/>
          </p:nvPr>
        </p:nvSpPr>
        <p:spPr>
          <a:xfrm>
            <a:off x="467544" y="1340768"/>
            <a:ext cx="8229600" cy="4853136"/>
          </a:xfrm>
        </p:spPr>
        <p:txBody>
          <a:bodyPr>
            <a:normAutofit fontScale="62500" lnSpcReduction="20000"/>
          </a:bodyPr>
          <a:lstStyle/>
          <a:p>
            <a:r>
              <a:rPr lang="en-SG" dirty="0" smtClean="0">
                <a:solidFill>
                  <a:srgbClr val="0070C0"/>
                </a:solidFill>
              </a:rPr>
              <a:t>When </a:t>
            </a:r>
            <a:r>
              <a:rPr lang="en-SG" dirty="0">
                <a:solidFill>
                  <a:srgbClr val="0070C0"/>
                </a:solidFill>
              </a:rPr>
              <a:t>there is a </a:t>
            </a:r>
            <a:r>
              <a:rPr lang="en-SG" dirty="0" smtClean="0">
                <a:solidFill>
                  <a:srgbClr val="0070C0"/>
                </a:solidFill>
              </a:rPr>
              <a:t>crisis</a:t>
            </a:r>
          </a:p>
          <a:p>
            <a:pPr lvl="1"/>
            <a:r>
              <a:rPr lang="en-SG" dirty="0" smtClean="0"/>
              <a:t>Country in political </a:t>
            </a:r>
            <a:r>
              <a:rPr lang="en-SG" dirty="0"/>
              <a:t>crisis or recovering from recent natural </a:t>
            </a:r>
            <a:r>
              <a:rPr lang="en-SG" dirty="0" smtClean="0"/>
              <a:t>disaster</a:t>
            </a:r>
          </a:p>
          <a:p>
            <a:pPr lvl="1"/>
            <a:r>
              <a:rPr lang="en-SG" dirty="0" smtClean="0"/>
              <a:t>Crisis in province or institution; </a:t>
            </a:r>
            <a:r>
              <a:rPr lang="en-SG" dirty="0" err="1" smtClean="0"/>
              <a:t>eg</a:t>
            </a:r>
            <a:r>
              <a:rPr lang="en-SG" dirty="0" smtClean="0"/>
              <a:t>. Unexpected major changes, significant conflict, low morale, insecurity, etc.  </a:t>
            </a:r>
          </a:p>
          <a:p>
            <a:pPr lvl="1">
              <a:buFont typeface="Wingdings" panose="05000000000000000000" pitchFamily="2" charset="2"/>
              <a:buChar char="Ø"/>
            </a:pPr>
            <a:r>
              <a:rPr lang="en-SG" dirty="0" smtClean="0">
                <a:solidFill>
                  <a:srgbClr val="00B050"/>
                </a:solidFill>
              </a:rPr>
              <a:t>Build </a:t>
            </a:r>
            <a:r>
              <a:rPr lang="en-SG" dirty="0">
                <a:solidFill>
                  <a:srgbClr val="00B050"/>
                </a:solidFill>
              </a:rPr>
              <a:t>stability </a:t>
            </a:r>
            <a:r>
              <a:rPr lang="en-SG" dirty="0" smtClean="0">
                <a:solidFill>
                  <a:srgbClr val="00B050"/>
                </a:solidFill>
              </a:rPr>
              <a:t>first </a:t>
            </a:r>
          </a:p>
          <a:p>
            <a:pPr lvl="2"/>
            <a:r>
              <a:rPr lang="en-SG" dirty="0" smtClean="0">
                <a:solidFill>
                  <a:srgbClr val="00B050"/>
                </a:solidFill>
              </a:rPr>
              <a:t>Similar </a:t>
            </a:r>
            <a:r>
              <a:rPr lang="en-SG" dirty="0">
                <a:solidFill>
                  <a:srgbClr val="00B050"/>
                </a:solidFill>
              </a:rPr>
              <a:t>to rules for </a:t>
            </a:r>
            <a:r>
              <a:rPr lang="en-SG" dirty="0" smtClean="0">
                <a:solidFill>
                  <a:srgbClr val="00B050"/>
                </a:solidFill>
              </a:rPr>
              <a:t>discernment: don’t make major decisions in desolation</a:t>
            </a:r>
            <a:endParaRPr lang="en-SG" dirty="0">
              <a:solidFill>
                <a:srgbClr val="00B050"/>
              </a:solidFill>
            </a:endParaRPr>
          </a:p>
          <a:p>
            <a:pPr>
              <a:spcBef>
                <a:spcPts val="1200"/>
              </a:spcBef>
            </a:pPr>
            <a:r>
              <a:rPr lang="en-SG" dirty="0" smtClean="0">
                <a:solidFill>
                  <a:srgbClr val="0070C0"/>
                </a:solidFill>
              </a:rPr>
              <a:t>When </a:t>
            </a:r>
            <a:r>
              <a:rPr lang="en-SG" dirty="0">
                <a:solidFill>
                  <a:srgbClr val="0070C0"/>
                </a:solidFill>
              </a:rPr>
              <a:t>the </a:t>
            </a:r>
            <a:r>
              <a:rPr lang="en-SG" dirty="0" smtClean="0">
                <a:solidFill>
                  <a:srgbClr val="0070C0"/>
                </a:solidFill>
              </a:rPr>
              <a:t>leader or leadership </a:t>
            </a:r>
            <a:r>
              <a:rPr lang="en-SG" dirty="0">
                <a:solidFill>
                  <a:srgbClr val="0070C0"/>
                </a:solidFill>
              </a:rPr>
              <a:t>team needs to </a:t>
            </a:r>
            <a:r>
              <a:rPr lang="en-SG" dirty="0" smtClean="0">
                <a:solidFill>
                  <a:srgbClr val="0070C0"/>
                </a:solidFill>
              </a:rPr>
              <a:t>establish credibility</a:t>
            </a:r>
          </a:p>
          <a:p>
            <a:pPr lvl="1"/>
            <a:r>
              <a:rPr lang="en-SG" dirty="0" smtClean="0"/>
              <a:t>E.g</a:t>
            </a:r>
            <a:r>
              <a:rPr lang="en-SG" dirty="0"/>
              <a:t>. Past plans not </a:t>
            </a:r>
            <a:r>
              <a:rPr lang="en-SG" dirty="0" smtClean="0"/>
              <a:t>implemented; members </a:t>
            </a:r>
            <a:r>
              <a:rPr lang="en-SG" dirty="0"/>
              <a:t>are disillusioned with </a:t>
            </a:r>
            <a:r>
              <a:rPr lang="en-SG" dirty="0" smtClean="0"/>
              <a:t>planning</a:t>
            </a:r>
          </a:p>
          <a:p>
            <a:pPr lvl="1"/>
            <a:r>
              <a:rPr lang="en-SG" dirty="0" smtClean="0"/>
              <a:t>New leader</a:t>
            </a:r>
          </a:p>
          <a:p>
            <a:pPr lvl="1">
              <a:buFont typeface="Wingdings" panose="05000000000000000000" pitchFamily="2" charset="2"/>
              <a:buChar char="Ø"/>
            </a:pPr>
            <a:r>
              <a:rPr lang="en-SG" dirty="0" smtClean="0">
                <a:solidFill>
                  <a:srgbClr val="00B050"/>
                </a:solidFill>
              </a:rPr>
              <a:t>Build credibility first</a:t>
            </a:r>
            <a:endParaRPr lang="en-SG" dirty="0">
              <a:solidFill>
                <a:srgbClr val="00B050"/>
              </a:solidFill>
            </a:endParaRPr>
          </a:p>
          <a:p>
            <a:pPr>
              <a:spcBef>
                <a:spcPts val="1200"/>
              </a:spcBef>
            </a:pPr>
            <a:r>
              <a:rPr lang="en-GB" dirty="0" smtClean="0">
                <a:solidFill>
                  <a:srgbClr val="0070C0"/>
                </a:solidFill>
              </a:rPr>
              <a:t>When most people are new in the organization or unfamiliar with  the way of proceeding or unfamiliar with each other</a:t>
            </a:r>
          </a:p>
          <a:p>
            <a:pPr lvl="1"/>
            <a:r>
              <a:rPr lang="en-GB" dirty="0" err="1" smtClean="0"/>
              <a:t>Eg</a:t>
            </a:r>
            <a:r>
              <a:rPr lang="en-GB" dirty="0" smtClean="0"/>
              <a:t>. New organization or recent turnover of many personnel</a:t>
            </a:r>
          </a:p>
          <a:p>
            <a:pPr lvl="1">
              <a:buFont typeface="Wingdings" panose="05000000000000000000" pitchFamily="2" charset="2"/>
              <a:buChar char="Ø"/>
            </a:pPr>
            <a:r>
              <a:rPr lang="en-GB" dirty="0" smtClean="0">
                <a:solidFill>
                  <a:srgbClr val="00B050"/>
                </a:solidFill>
              </a:rPr>
              <a:t>Focus on formation and community-building first</a:t>
            </a:r>
            <a:endParaRPr lang="en-GB" dirty="0">
              <a:solidFill>
                <a:srgbClr val="00B050"/>
              </a:solidFill>
            </a:endParaRPr>
          </a:p>
          <a:p>
            <a:pPr marL="1588" lvl="1" indent="0">
              <a:buNone/>
            </a:pPr>
            <a:endParaRPr lang="en-GB" dirty="0" smtClean="0">
              <a:solidFill>
                <a:srgbClr val="00B050"/>
              </a:solidFill>
            </a:endParaRPr>
          </a:p>
          <a:p>
            <a:pPr marL="1588" lvl="1" indent="0">
              <a:buNone/>
            </a:pPr>
            <a:r>
              <a:rPr lang="en-GB" dirty="0" smtClean="0">
                <a:solidFill>
                  <a:srgbClr val="C00000"/>
                </a:solidFill>
              </a:rPr>
              <a:t>   Conditions for discernment: Interior freedom; Unity of minds and hearts</a:t>
            </a:r>
          </a:p>
        </p:txBody>
      </p:sp>
    </p:spTree>
    <p:extLst>
      <p:ext uri="{BB962C8B-B14F-4D97-AF65-F5344CB8AC3E}">
        <p14:creationId xmlns:p14="http://schemas.microsoft.com/office/powerpoint/2010/main" val="17002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Preparation</a:t>
            </a:r>
            <a:endParaRPr lang="en-SG" dirty="0"/>
          </a:p>
        </p:txBody>
      </p:sp>
      <p:sp>
        <p:nvSpPr>
          <p:cNvPr id="3" name="Content Placeholder 2"/>
          <p:cNvSpPr>
            <a:spLocks noGrp="1"/>
          </p:cNvSpPr>
          <p:nvPr>
            <p:ph idx="1"/>
          </p:nvPr>
        </p:nvSpPr>
        <p:spPr>
          <a:xfrm>
            <a:off x="467544" y="1268760"/>
            <a:ext cx="8229600" cy="5040560"/>
          </a:xfrm>
        </p:spPr>
        <p:txBody>
          <a:bodyPr>
            <a:normAutofit/>
          </a:bodyPr>
          <a:lstStyle/>
          <a:p>
            <a:r>
              <a:rPr lang="en-SG" sz="2400" dirty="0" smtClean="0"/>
              <a:t>Right time for apostolic planning? If yes:</a:t>
            </a:r>
          </a:p>
          <a:p>
            <a:r>
              <a:rPr lang="en-SG" sz="2400" dirty="0" smtClean="0"/>
              <a:t>Decide on process, timeline, resources</a:t>
            </a:r>
          </a:p>
          <a:p>
            <a:r>
              <a:rPr lang="en-SG" sz="2400" dirty="0" smtClean="0"/>
              <a:t>Form a planning team to organize the whole process</a:t>
            </a:r>
          </a:p>
          <a:p>
            <a:pPr lvl="1"/>
            <a:r>
              <a:rPr lang="en-SG" sz="2400" dirty="0" smtClean="0"/>
              <a:t>Ensure that those with assigned roles will have available time to focus on the planning process</a:t>
            </a:r>
          </a:p>
          <a:p>
            <a:r>
              <a:rPr lang="en-US" sz="2400" dirty="0" smtClean="0"/>
              <a:t>Communicate about it and clarify expectations</a:t>
            </a:r>
            <a:endParaRPr lang="en-US" sz="2400" i="1" dirty="0"/>
          </a:p>
          <a:p>
            <a:pPr lvl="1"/>
            <a:r>
              <a:rPr lang="en-US" sz="2400" dirty="0" smtClean="0"/>
              <a:t>Reason for the apostolic planning</a:t>
            </a:r>
          </a:p>
          <a:p>
            <a:pPr lvl="1"/>
            <a:r>
              <a:rPr lang="en-US" sz="2400" dirty="0"/>
              <a:t>Process, timeline, activities</a:t>
            </a:r>
          </a:p>
          <a:p>
            <a:pPr lvl="1"/>
            <a:r>
              <a:rPr lang="en-US" sz="2400" dirty="0"/>
              <a:t>Participation, roles, responsibilities </a:t>
            </a:r>
          </a:p>
          <a:p>
            <a:pPr lvl="1"/>
            <a:r>
              <a:rPr lang="en-US" sz="2400" dirty="0" smtClean="0"/>
              <a:t>Emphasis on spiritual discernment in common</a:t>
            </a:r>
          </a:p>
          <a:p>
            <a:pPr lvl="2"/>
            <a:r>
              <a:rPr lang="en-US" sz="2000" dirty="0" smtClean="0"/>
              <a:t>Give help to those who are not familiar with this</a:t>
            </a:r>
            <a:endParaRPr lang="en-US" sz="2000" dirty="0"/>
          </a:p>
          <a:p>
            <a:pPr marL="0" indent="0">
              <a:buNone/>
            </a:pPr>
            <a:endParaRPr lang="en-SG" dirty="0"/>
          </a:p>
        </p:txBody>
      </p:sp>
    </p:spTree>
    <p:extLst>
      <p:ext uri="{BB962C8B-B14F-4D97-AF65-F5344CB8AC3E}">
        <p14:creationId xmlns:p14="http://schemas.microsoft.com/office/powerpoint/2010/main" val="29141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TotalTime>
  <Words>3000</Words>
  <Application>Microsoft Office PowerPoint</Application>
  <PresentationFormat>On-screen Show (4:3)</PresentationFormat>
  <Paragraphs>348</Paragraphs>
  <Slides>49</Slides>
  <Notes>0</Notes>
  <HiddenSlides>0</HiddenSlides>
  <MMClips>0</MMClips>
  <ScaleCrop>false</ScaleCrop>
  <HeadingPairs>
    <vt:vector size="4" baseType="variant">
      <vt:variant>
        <vt:lpstr>Theme</vt:lpstr>
      </vt:variant>
      <vt:variant>
        <vt:i4>11</vt:i4>
      </vt:variant>
      <vt:variant>
        <vt:lpstr>Slide Titles</vt:lpstr>
      </vt:variant>
      <vt:variant>
        <vt:i4>49</vt:i4>
      </vt:variant>
    </vt:vector>
  </HeadingPairs>
  <TitlesOfParts>
    <vt:vector size="60" baseType="lpstr">
      <vt:lpstr>Office Theme</vt:lpstr>
      <vt:lpstr>1_Office Theme</vt:lpstr>
      <vt:lpstr>2_Office Theme</vt:lpstr>
      <vt:lpstr>1_Default Design</vt:lpstr>
      <vt:lpstr>11_Office Theme</vt:lpstr>
      <vt:lpstr>Waveform</vt:lpstr>
      <vt:lpstr>Austin</vt:lpstr>
      <vt:lpstr>Foundry</vt:lpstr>
      <vt:lpstr>3_Office Theme</vt:lpstr>
      <vt:lpstr>Adjacency</vt:lpstr>
      <vt:lpstr>Solstice</vt:lpstr>
      <vt:lpstr>Apostolic Planning</vt:lpstr>
      <vt:lpstr>Fr General, Apostolic Institutions at the Service of Mission, 2014/01</vt:lpstr>
      <vt:lpstr>PowerPoint Presentation</vt:lpstr>
      <vt:lpstr>PowerPoint Presentation</vt:lpstr>
      <vt:lpstr>PowerPoint Presentation</vt:lpstr>
      <vt:lpstr>PowerPoint Presentation</vt:lpstr>
      <vt:lpstr>When to do apostolic planning?</vt:lpstr>
      <vt:lpstr>When NOT to do apostolic planning</vt:lpstr>
      <vt:lpstr>Preparation</vt:lpstr>
      <vt:lpstr>A General Process for  Apostolic Planning </vt:lpstr>
      <vt:lpstr>1. Examen and Conversion</vt:lpstr>
      <vt:lpstr>1. Examen and Conversion</vt:lpstr>
      <vt:lpstr>2. Gratitude</vt:lpstr>
      <vt:lpstr>2. Gratitude</vt:lpstr>
      <vt:lpstr>3. Understanding the Mission</vt:lpstr>
      <vt:lpstr>3. Understanding the Mission</vt:lpstr>
      <vt:lpstr>On Discernment in Common (2017/11)</vt:lpstr>
      <vt:lpstr>4. Research</vt:lpstr>
      <vt:lpstr>4. Research</vt:lpstr>
      <vt:lpstr>Formulate the questions</vt:lpstr>
      <vt:lpstr>Formulate the questions</vt:lpstr>
      <vt:lpstr>Formulate the questions</vt:lpstr>
      <vt:lpstr>4. Research</vt:lpstr>
      <vt:lpstr>5. Evaluation</vt:lpstr>
      <vt:lpstr>A pilgrim journey</vt:lpstr>
      <vt:lpstr>5. Evaluation</vt:lpstr>
      <vt:lpstr>6. Decision on apostolic priorities</vt:lpstr>
      <vt:lpstr>Apostolic Priorities</vt:lpstr>
      <vt:lpstr>Apostolic Priorities</vt:lpstr>
      <vt:lpstr>6. Decision on apostolic priorities</vt:lpstr>
      <vt:lpstr>7. Specific goals</vt:lpstr>
      <vt:lpstr>Specific goals</vt:lpstr>
      <vt:lpstr>Specific goals</vt:lpstr>
      <vt:lpstr>8. Action plans</vt:lpstr>
      <vt:lpstr>Do an action plan for each goal</vt:lpstr>
      <vt:lpstr>What changes are needed?  New priorities often do not fit with existing structures. Hence need a systemic approach: What adjustments are needed in the current structures, policies, personnel, resources, activities?  Availability …. inner freedom …. practical wisdom</vt:lpstr>
      <vt:lpstr>PowerPoint Presentation</vt:lpstr>
      <vt:lpstr>9. Monitoring and evaluation system</vt:lpstr>
      <vt:lpstr>Monitoring and Evaluation</vt:lpstr>
      <vt:lpstr>Monitoring and Evaluation</vt:lpstr>
      <vt:lpstr>10. Communication</vt:lpstr>
      <vt:lpstr>Step 10: Communication</vt:lpstr>
      <vt:lpstr>Basic steps of apostolic planning</vt:lpstr>
      <vt:lpstr>Sample timeline</vt:lpstr>
      <vt:lpstr>Sample timeline</vt:lpstr>
      <vt:lpstr>Sample timeline</vt:lpstr>
      <vt:lpstr>Sample timeline</vt:lpstr>
      <vt:lpstr>Managing change</vt:lpstr>
      <vt:lpstr>A pilgrim journey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dc:creator>
  <cp:lastModifiedBy>CK</cp:lastModifiedBy>
  <cp:revision>195</cp:revision>
  <dcterms:created xsi:type="dcterms:W3CDTF">2017-07-22T01:40:44Z</dcterms:created>
  <dcterms:modified xsi:type="dcterms:W3CDTF">2018-02-07T09:54:42Z</dcterms:modified>
</cp:coreProperties>
</file>